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06577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1295280" y="982799"/>
            <a:ext cx="9599760" cy="13017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280" y="2557440"/>
            <a:ext cx="9599760" cy="15818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PlaceHolder 3"/>
          <p:cNvSpPr>
            <a:spLocks noGrp="1"/>
          </p:cNvSpPr>
          <p:nvPr>
            <p:ph type="body" sz="quarter" idx="13"/>
          </p:nvPr>
        </p:nvSpPr>
        <p:spPr>
          <a:xfrm>
            <a:off x="1295280" y="4290119"/>
            <a:ext cx="9599760" cy="15818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1295280" y="982799"/>
            <a:ext cx="9599760" cy="13017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280" y="2557440"/>
            <a:ext cx="4684320" cy="15818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PlaceHolder 3"/>
          <p:cNvSpPr/>
          <p:nvPr/>
        </p:nvSpPr>
        <p:spPr>
          <a:xfrm>
            <a:off x="6214319" y="2557440"/>
            <a:ext cx="4684321" cy="1581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pPr marL="342719" indent="-34271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sp>
        <p:nvSpPr>
          <p:cNvPr id="117" name="PlaceHolder 4"/>
          <p:cNvSpPr/>
          <p:nvPr/>
        </p:nvSpPr>
        <p:spPr>
          <a:xfrm>
            <a:off x="6214319" y="4290119"/>
            <a:ext cx="4684321" cy="1581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pPr marL="342719" indent="-34271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sp>
        <p:nvSpPr>
          <p:cNvPr id="118" name="PlaceHolder 5"/>
          <p:cNvSpPr>
            <a:spLocks noGrp="1"/>
          </p:cNvSpPr>
          <p:nvPr>
            <p:ph type="body" sz="quarter" idx="13"/>
          </p:nvPr>
        </p:nvSpPr>
        <p:spPr>
          <a:xfrm>
            <a:off x="1295280" y="4290119"/>
            <a:ext cx="4684320" cy="15818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1295280" y="982799"/>
            <a:ext cx="9599760" cy="13017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280" y="2557440"/>
            <a:ext cx="3090961" cy="15818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PlaceHolder 3"/>
          <p:cNvSpPr/>
          <p:nvPr/>
        </p:nvSpPr>
        <p:spPr>
          <a:xfrm>
            <a:off x="4541039" y="2557440"/>
            <a:ext cx="3090961" cy="1581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pPr marL="342719" indent="-34271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sp>
        <p:nvSpPr>
          <p:cNvPr id="129" name="PlaceHolder 4"/>
          <p:cNvSpPr/>
          <p:nvPr/>
        </p:nvSpPr>
        <p:spPr>
          <a:xfrm>
            <a:off x="7787160" y="2557440"/>
            <a:ext cx="3090961" cy="1581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pPr marL="342719" indent="-34271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sp>
        <p:nvSpPr>
          <p:cNvPr id="130" name="PlaceHolder 5"/>
          <p:cNvSpPr/>
          <p:nvPr/>
        </p:nvSpPr>
        <p:spPr>
          <a:xfrm>
            <a:off x="7787160" y="4290119"/>
            <a:ext cx="3090961" cy="1581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pPr marL="342719" indent="-34271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sp>
        <p:nvSpPr>
          <p:cNvPr id="131" name="PlaceHolder 6"/>
          <p:cNvSpPr/>
          <p:nvPr/>
        </p:nvSpPr>
        <p:spPr>
          <a:xfrm>
            <a:off x="4541039" y="4290119"/>
            <a:ext cx="3090961" cy="1581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pPr marL="342719" indent="-34271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sp>
        <p:nvSpPr>
          <p:cNvPr id="132" name="PlaceHolder 7"/>
          <p:cNvSpPr>
            <a:spLocks noGrp="1"/>
          </p:cNvSpPr>
          <p:nvPr>
            <p:ph type="body" sz="quarter" idx="13"/>
          </p:nvPr>
        </p:nvSpPr>
        <p:spPr>
          <a:xfrm>
            <a:off x="1295280" y="4290119"/>
            <a:ext cx="3090961" cy="15818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1295280" y="982799"/>
            <a:ext cx="9599760" cy="13017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95280" y="2557440"/>
            <a:ext cx="9599760" cy="3316321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1295280" y="982799"/>
            <a:ext cx="9599760" cy="13017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95280" y="2557440"/>
            <a:ext cx="9599760" cy="331632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1295280" y="982799"/>
            <a:ext cx="9599760" cy="13017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280" y="2557440"/>
            <a:ext cx="4684320" cy="331632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body" sz="quarter" idx="13"/>
          </p:nvPr>
        </p:nvSpPr>
        <p:spPr>
          <a:xfrm>
            <a:off x="6214319" y="2557439"/>
            <a:ext cx="4684321" cy="3316322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1295280" y="982799"/>
            <a:ext cx="9599760" cy="13017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ody Level One…"/>
          <p:cNvSpPr txBox="1">
            <a:spLocks noGrp="1"/>
          </p:cNvSpPr>
          <p:nvPr>
            <p:ph type="body" idx="1"/>
          </p:nvPr>
        </p:nvSpPr>
        <p:spPr>
          <a:xfrm>
            <a:off x="1295280" y="982799"/>
            <a:ext cx="9599760" cy="6035401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1295280" y="982799"/>
            <a:ext cx="9599760" cy="13017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280" y="2557440"/>
            <a:ext cx="4684320" cy="15818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PlaceHolder 3"/>
          <p:cNvSpPr/>
          <p:nvPr/>
        </p:nvSpPr>
        <p:spPr>
          <a:xfrm>
            <a:off x="1295280" y="4290119"/>
            <a:ext cx="4684320" cy="1581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pPr marL="342719" indent="-34271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 sz="quarter" idx="13"/>
          </p:nvPr>
        </p:nvSpPr>
        <p:spPr>
          <a:xfrm>
            <a:off x="6214319" y="2557439"/>
            <a:ext cx="4684321" cy="3316322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295280" y="982799"/>
            <a:ext cx="9599760" cy="13017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280" y="2557440"/>
            <a:ext cx="4684320" cy="331632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PlaceHolder 3"/>
          <p:cNvSpPr/>
          <p:nvPr/>
        </p:nvSpPr>
        <p:spPr>
          <a:xfrm>
            <a:off x="6214319" y="2557440"/>
            <a:ext cx="4684321" cy="1581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pPr marL="342719" indent="-34271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body" sz="quarter" idx="13"/>
          </p:nvPr>
        </p:nvSpPr>
        <p:spPr>
          <a:xfrm>
            <a:off x="6214319" y="4290119"/>
            <a:ext cx="4684321" cy="15818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1295280" y="982799"/>
            <a:ext cx="9599760" cy="13017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280" y="2557440"/>
            <a:ext cx="4684320" cy="15818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PlaceHolder 3"/>
          <p:cNvSpPr/>
          <p:nvPr/>
        </p:nvSpPr>
        <p:spPr>
          <a:xfrm>
            <a:off x="6214319" y="2557440"/>
            <a:ext cx="4684321" cy="1581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pPr marL="342719" indent="-34271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 sz="quarter" idx="13"/>
          </p:nvPr>
        </p:nvSpPr>
        <p:spPr>
          <a:xfrm>
            <a:off x="1295280" y="4290119"/>
            <a:ext cx="9599760" cy="15818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6" descr="Picture 146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0" y="0"/>
            <a:ext cx="12188881" cy="685656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ustomShape 1"/>
          <p:cNvSpPr/>
          <p:nvPr/>
        </p:nvSpPr>
        <p:spPr>
          <a:xfrm>
            <a:off x="608040" y="609480"/>
            <a:ext cx="10972801" cy="5639040"/>
          </a:xfrm>
          <a:prstGeom prst="rect">
            <a:avLst/>
          </a:prstGeom>
          <a:ln w="15840">
            <a:solidFill>
              <a:srgbClr val="B15E2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" name="Picture 148" descr="Picture 148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784839" y="0"/>
            <a:ext cx="606601" cy="75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49" descr="Picture 149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784839" y="6097680"/>
            <a:ext cx="606601" cy="758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150" descr="Picture 150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814319" y="6280199"/>
            <a:ext cx="1052641" cy="50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151" descr="Picture 151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3495599" y="6216479"/>
            <a:ext cx="1290601" cy="576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152" descr="Picture 152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6391440" y="6280199"/>
            <a:ext cx="1798561" cy="512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153" descr="Picture 153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9648720" y="6230880"/>
            <a:ext cx="2122561" cy="6066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ine 2"/>
          <p:cNvSpPr/>
          <p:nvPr/>
        </p:nvSpPr>
        <p:spPr>
          <a:xfrm>
            <a:off x="1395359" y="2421000"/>
            <a:ext cx="9407521" cy="1441"/>
          </a:xfrm>
          <a:prstGeom prst="line">
            <a:avLst/>
          </a:prstGeom>
          <a:ln w="15840">
            <a:solidFill>
              <a:srgbClr val="B15E2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6830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Garamond"/>
          <a:ea typeface="Garamond"/>
          <a:cs typeface="Garamond"/>
          <a:sym typeface="Garamon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Garamond"/>
          <a:ea typeface="Garamond"/>
          <a:cs typeface="Garamond"/>
          <a:sym typeface="Garamon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Garamond"/>
          <a:ea typeface="Garamond"/>
          <a:cs typeface="Garamond"/>
          <a:sym typeface="Garamon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Garamond"/>
          <a:ea typeface="Garamond"/>
          <a:cs typeface="Garamond"/>
          <a:sym typeface="Garamon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Garamond"/>
          <a:ea typeface="Garamond"/>
          <a:cs typeface="Garamond"/>
          <a:sym typeface="Garamon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Garamond"/>
          <a:ea typeface="Garamond"/>
          <a:cs typeface="Garamond"/>
          <a:sym typeface="Garamon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Garamond"/>
          <a:ea typeface="Garamond"/>
          <a:cs typeface="Garamond"/>
          <a:sym typeface="Garamon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Garamond"/>
          <a:ea typeface="Garamond"/>
          <a:cs typeface="Garamond"/>
          <a:sym typeface="Garamon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Garamond"/>
          <a:ea typeface="Garamond"/>
          <a:cs typeface="Garamond"/>
          <a:sym typeface="Garamond"/>
        </a:defRPr>
      </a:lvl9pPr>
    </p:titleStyle>
    <p:bodyStyle>
      <a:lvl1pPr marL="342719" marR="0" indent="-34271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-1" baseline="0">
          <a:ln>
            <a:noFill/>
          </a:ln>
          <a:solidFill>
            <a:srgbClr val="262626"/>
          </a:solidFill>
          <a:uFill>
            <a:solidFill>
              <a:srgbClr val="FFFFFF"/>
            </a:solidFill>
          </a:uFill>
          <a:latin typeface="Garamond"/>
          <a:ea typeface="Garamond"/>
          <a:cs typeface="Garamond"/>
          <a:sym typeface="Garamond"/>
        </a:defRPr>
      </a:lvl1pPr>
      <a:lvl2pPr marL="342719" marR="0" indent="-34271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-1" baseline="0">
          <a:ln>
            <a:noFill/>
          </a:ln>
          <a:solidFill>
            <a:srgbClr val="262626"/>
          </a:solidFill>
          <a:uFill>
            <a:solidFill>
              <a:srgbClr val="FFFFFF"/>
            </a:solidFill>
          </a:uFill>
          <a:latin typeface="Garamond"/>
          <a:ea typeface="Garamond"/>
          <a:cs typeface="Garamond"/>
          <a:sym typeface="Garamond"/>
        </a:defRPr>
      </a:lvl2pPr>
      <a:lvl3pPr marL="342719" marR="0" indent="-34271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-1" baseline="0">
          <a:ln>
            <a:noFill/>
          </a:ln>
          <a:solidFill>
            <a:srgbClr val="262626"/>
          </a:solidFill>
          <a:uFill>
            <a:solidFill>
              <a:srgbClr val="FFFFFF"/>
            </a:solidFill>
          </a:uFill>
          <a:latin typeface="Garamond"/>
          <a:ea typeface="Garamond"/>
          <a:cs typeface="Garamond"/>
          <a:sym typeface="Garamond"/>
        </a:defRPr>
      </a:lvl3pPr>
      <a:lvl4pPr marL="342719" marR="0" indent="-34271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-1" baseline="0">
          <a:ln>
            <a:noFill/>
          </a:ln>
          <a:solidFill>
            <a:srgbClr val="262626"/>
          </a:solidFill>
          <a:uFill>
            <a:solidFill>
              <a:srgbClr val="FFFFFF"/>
            </a:solidFill>
          </a:uFill>
          <a:latin typeface="Garamond"/>
          <a:ea typeface="Garamond"/>
          <a:cs typeface="Garamond"/>
          <a:sym typeface="Garamond"/>
        </a:defRPr>
      </a:lvl4pPr>
      <a:lvl5pPr marL="342719" marR="0" indent="-34271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-1" baseline="0">
          <a:ln>
            <a:noFill/>
          </a:ln>
          <a:solidFill>
            <a:srgbClr val="262626"/>
          </a:solidFill>
          <a:uFill>
            <a:solidFill>
              <a:srgbClr val="FFFFFF"/>
            </a:solidFill>
          </a:uFill>
          <a:latin typeface="Garamond"/>
          <a:ea typeface="Garamond"/>
          <a:cs typeface="Garamond"/>
          <a:sym typeface="Garamond"/>
        </a:defRPr>
      </a:lvl5pPr>
      <a:lvl6pPr marL="342719" marR="0" indent="-34271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-1" baseline="0">
          <a:ln>
            <a:noFill/>
          </a:ln>
          <a:solidFill>
            <a:srgbClr val="262626"/>
          </a:solidFill>
          <a:uFill>
            <a:solidFill>
              <a:srgbClr val="FFFFFF"/>
            </a:solidFill>
          </a:uFill>
          <a:latin typeface="Garamond"/>
          <a:ea typeface="Garamond"/>
          <a:cs typeface="Garamond"/>
          <a:sym typeface="Garamond"/>
        </a:defRPr>
      </a:lvl6pPr>
      <a:lvl7pPr marL="342719" marR="0" indent="-34271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-1" baseline="0">
          <a:ln>
            <a:noFill/>
          </a:ln>
          <a:solidFill>
            <a:srgbClr val="262626"/>
          </a:solidFill>
          <a:uFill>
            <a:solidFill>
              <a:srgbClr val="FFFFFF"/>
            </a:solidFill>
          </a:uFill>
          <a:latin typeface="Garamond"/>
          <a:ea typeface="Garamond"/>
          <a:cs typeface="Garamond"/>
          <a:sym typeface="Garamond"/>
        </a:defRPr>
      </a:lvl7pPr>
      <a:lvl8pPr marL="3505200" marR="0" indent="-3048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-1" baseline="0">
          <a:ln>
            <a:noFill/>
          </a:ln>
          <a:solidFill>
            <a:srgbClr val="262626"/>
          </a:solidFill>
          <a:uFill>
            <a:solidFill>
              <a:srgbClr val="FFFFFF"/>
            </a:solidFill>
          </a:uFill>
          <a:latin typeface="Garamond"/>
          <a:ea typeface="Garamond"/>
          <a:cs typeface="Garamond"/>
          <a:sym typeface="Garamond"/>
        </a:defRPr>
      </a:lvl8pPr>
      <a:lvl9pPr marL="3962400" marR="0" indent="-3048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-1" baseline="0">
          <a:ln>
            <a:noFill/>
          </a:ln>
          <a:solidFill>
            <a:srgbClr val="262626"/>
          </a:solidFill>
          <a:uFill>
            <a:solidFill>
              <a:srgbClr val="FFFFFF"/>
            </a:solidFill>
          </a:uFill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aramond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aramond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aramond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aramond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aramond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aramond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aramond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aramond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3A2kKPtRd9o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 txBox="1"/>
          <p:nvPr/>
        </p:nvSpPr>
        <p:spPr>
          <a:xfrm>
            <a:off x="1523880" y="1122480"/>
            <a:ext cx="9144001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Famous figures in Croatian Art and History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1295280" y="982799"/>
            <a:ext cx="960120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 spc="-1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Savka Dabčević Kučar</a:t>
            </a:r>
          </a:p>
        </p:txBody>
      </p:sp>
      <p:sp>
        <p:nvSpPr>
          <p:cNvPr id="173" name="TextShape 2"/>
          <p:cNvSpPr txBox="1"/>
          <p:nvPr/>
        </p:nvSpPr>
        <p:spPr>
          <a:xfrm>
            <a:off x="1298519" y="2560679"/>
            <a:ext cx="4718161" cy="330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43163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Leader of the national-reform efforts during </a:t>
            </a:r>
            <a:r>
              <a:rPr i="1"/>
              <a:t>Hrvatsko proljeće</a:t>
            </a:r>
            <a:endParaRPr spc="-1"/>
          </a:p>
          <a:p>
            <a:pPr marL="43163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rPr spc="-1"/>
              <a:t>"The </a:t>
            </a:r>
            <a:r>
              <a:t>Croatian Spring" ended with her being pulled off duty in 1971., and a massive anti-croatian persecution of people known as </a:t>
            </a:r>
            <a:r>
              <a:rPr i="1"/>
              <a:t>Proljećari</a:t>
            </a:r>
          </a:p>
        </p:txBody>
      </p:sp>
      <p:pic>
        <p:nvPicPr>
          <p:cNvPr id="174" name="Picture 228" descr="Picture 2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99279" y="2700359"/>
            <a:ext cx="2879641" cy="3060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1295280" y="1315639"/>
            <a:ext cx="96012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5000"/>
              </a:lnSpc>
              <a:defRPr sz="4400" spc="-1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Sidonija Erody Rubido</a:t>
            </a:r>
          </a:p>
        </p:txBody>
      </p:sp>
      <p:sp>
        <p:nvSpPr>
          <p:cNvPr id="177" name="TextShape 2"/>
          <p:cNvSpPr txBox="1"/>
          <p:nvPr/>
        </p:nvSpPr>
        <p:spPr>
          <a:xfrm>
            <a:off x="1260359" y="2373479"/>
            <a:ext cx="4859282" cy="7913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431639" indent="-323999">
              <a:lnSpc>
                <a:spcPct val="95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She was a countess and a Croatian opera singer</a:t>
            </a:r>
            <a:endParaRPr spc="-1"/>
          </a:p>
          <a:p>
            <a:pPr marL="431639" indent="-323999">
              <a:lnSpc>
                <a:spcPct val="95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With the help of her sister she established the first Croatian institution for abandoned and orphaned children</a:t>
            </a:r>
          </a:p>
        </p:txBody>
      </p:sp>
      <p:pic>
        <p:nvPicPr>
          <p:cNvPr id="178" name="Picture 232" descr="Picture 2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4237" y="2373479"/>
            <a:ext cx="2889361" cy="3927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295280" y="1315639"/>
            <a:ext cx="96012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5000"/>
              </a:lnSpc>
              <a:defRPr sz="4400" spc="-1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Dmitar Zvonimir</a:t>
            </a:r>
          </a:p>
        </p:txBody>
      </p:sp>
      <p:sp>
        <p:nvSpPr>
          <p:cNvPr id="181" name="TextShape 2"/>
          <p:cNvSpPr txBox="1"/>
          <p:nvPr/>
        </p:nvSpPr>
        <p:spPr>
          <a:xfrm>
            <a:off x="1298519" y="2560679"/>
            <a:ext cx="3741840" cy="7913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431639" indent="-323999">
              <a:lnSpc>
                <a:spcPct val="95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He was a croatian ban, </a:t>
            </a:r>
            <a:r>
              <a:rPr i="1"/>
              <a:t>Herceg, </a:t>
            </a:r>
            <a:r>
              <a:t>and king</a:t>
            </a:r>
            <a:endParaRPr spc="-1"/>
          </a:p>
          <a:p>
            <a:pPr marL="431639" indent="-323999">
              <a:lnSpc>
                <a:spcPct val="95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He was, along with his predecessor, one of the mightiest kings</a:t>
            </a:r>
            <a:endParaRPr spc="-1"/>
          </a:p>
          <a:p>
            <a:pPr marL="431639" indent="-323999">
              <a:lnSpc>
                <a:spcPct val="95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When he died, a bloody war commenced, which resulted in Croatia losing its independence </a:t>
            </a:r>
          </a:p>
        </p:txBody>
      </p:sp>
      <p:pic>
        <p:nvPicPr>
          <p:cNvPr id="182" name="Picture 236" descr="Picture 23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8240" y="2624040"/>
            <a:ext cx="2381401" cy="34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1295280" y="1315639"/>
            <a:ext cx="96012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5000"/>
              </a:lnSpc>
              <a:defRPr sz="4400" spc="-1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Zrinski i Frankopani</a:t>
            </a:r>
          </a:p>
        </p:txBody>
      </p:sp>
      <p:sp>
        <p:nvSpPr>
          <p:cNvPr id="185" name="TextShape 2"/>
          <p:cNvSpPr txBox="1"/>
          <p:nvPr/>
        </p:nvSpPr>
        <p:spPr>
          <a:xfrm>
            <a:off x="1298159" y="2560679"/>
            <a:ext cx="3560762" cy="7913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431639" indent="-323999">
              <a:lnSpc>
                <a:spcPct val="95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They were old Croatian noble families</a:t>
            </a:r>
            <a:endParaRPr spc="-1"/>
          </a:p>
          <a:p>
            <a:pPr marL="431639" indent="-323999">
              <a:lnSpc>
                <a:spcPct val="95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They were the most important and known families, which stood up against both the Ottoman conquerors and the Habsburg absolutism</a:t>
            </a:r>
          </a:p>
        </p:txBody>
      </p:sp>
      <p:pic>
        <p:nvPicPr>
          <p:cNvPr id="186" name="Picture 240" descr="Picture 24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0360" y="2714760"/>
            <a:ext cx="2381041" cy="2685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icture 241" descr="Picture 24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80359" y="2879639"/>
            <a:ext cx="1990801" cy="24386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1295280" y="982440"/>
            <a:ext cx="9601201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Thank you for your patience</a:t>
            </a:r>
            <a:br/>
            <a:r>
              <a:t>:)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project has been funded with support from the European Commission. </a:t>
            </a:r>
            <a:br>
              <a:rPr lang="en-US" dirty="0"/>
            </a:br>
            <a:r>
              <a:rPr lang="en-US" dirty="0"/>
              <a:t>This publication [communication] reflects the views only of the author, and the Commission cannot be held responsible for any use which may be made of the information contained.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169627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 txBox="1"/>
          <p:nvPr/>
        </p:nvSpPr>
        <p:spPr>
          <a:xfrm>
            <a:off x="2014560" y="1752480"/>
            <a:ext cx="815832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ART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1295280" y="982799"/>
            <a:ext cx="960120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Ivan Meštrović</a:t>
            </a:r>
          </a:p>
        </p:txBody>
      </p:sp>
      <p:sp>
        <p:nvSpPr>
          <p:cNvPr id="147" name="TextShape 2"/>
          <p:cNvSpPr txBox="1"/>
          <p:nvPr/>
        </p:nvSpPr>
        <p:spPr>
          <a:xfrm>
            <a:off x="1298519" y="2560679"/>
            <a:ext cx="4718161" cy="330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85480" indent="-284040">
              <a:spcBef>
                <a:spcPts val="500"/>
              </a:spcBef>
              <a:buClr>
                <a:srgbClr val="B15E28"/>
              </a:buClr>
              <a:buSzPct val="115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Born on August 15 1883 in </a:t>
            </a:r>
            <a:r>
              <a:rPr i="1"/>
              <a:t>Vrpolje</a:t>
            </a:r>
            <a:endParaRPr spc="-1"/>
          </a:p>
          <a:p>
            <a:pPr marL="285480" indent="-284040">
              <a:spcBef>
                <a:spcPts val="500"/>
              </a:spcBef>
              <a:buClr>
                <a:srgbClr val="B15E28"/>
              </a:buClr>
              <a:buSzPct val="115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A famed sculptor, architect and writer</a:t>
            </a:r>
            <a:endParaRPr spc="-1"/>
          </a:p>
          <a:p>
            <a:pPr marL="285480" indent="-284040">
              <a:spcBef>
                <a:spcPts val="500"/>
              </a:spcBef>
              <a:buClr>
                <a:srgbClr val="B15E28"/>
              </a:buClr>
              <a:buSzPct val="115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Works in the spirit of Secession</a:t>
            </a:r>
          </a:p>
        </p:txBody>
      </p:sp>
      <p:pic>
        <p:nvPicPr>
          <p:cNvPr id="148" name="Picture 208" descr="Picture 20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0519" y="2560679"/>
            <a:ext cx="2460601" cy="3309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1295280" y="982799"/>
            <a:ext cx="960120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Vlaho Bukovac</a:t>
            </a:r>
          </a:p>
        </p:txBody>
      </p:sp>
      <p:sp>
        <p:nvSpPr>
          <p:cNvPr id="151" name="TextShape 2"/>
          <p:cNvSpPr txBox="1"/>
          <p:nvPr/>
        </p:nvSpPr>
        <p:spPr>
          <a:xfrm>
            <a:off x="1298519" y="2560680"/>
            <a:ext cx="4718161" cy="4664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85480" indent="-284040">
              <a:spcBef>
                <a:spcPts val="500"/>
              </a:spcBef>
              <a:buClr>
                <a:srgbClr val="B15E28"/>
              </a:buClr>
              <a:buSzPct val="115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One of the most important Croatian painters</a:t>
            </a:r>
            <a:endParaRPr spc="-1"/>
          </a:p>
          <a:p>
            <a:pPr marL="285480" indent="-284040">
              <a:spcBef>
                <a:spcPts val="500"/>
              </a:spcBef>
              <a:buClr>
                <a:srgbClr val="B15E28"/>
              </a:buClr>
              <a:buSzPct val="115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5 different phases</a:t>
            </a:r>
            <a:endParaRPr spc="-1"/>
          </a:p>
          <a:p>
            <a:pPr marL="285480" indent="-284040">
              <a:spcBef>
                <a:spcPts val="500"/>
              </a:spcBef>
              <a:buClr>
                <a:srgbClr val="B15E28"/>
              </a:buClr>
              <a:buSzPct val="115000"/>
              <a:buAutoNum type="arabicPeriod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Early work, San Francisco 1874 – 1877</a:t>
            </a:r>
            <a:endParaRPr spc="-1"/>
          </a:p>
          <a:p>
            <a:pPr marL="285480" indent="-284040">
              <a:spcBef>
                <a:spcPts val="500"/>
              </a:spcBef>
              <a:buClr>
                <a:srgbClr val="B15E28"/>
              </a:buClr>
              <a:buSzPct val="115000"/>
              <a:buAutoNum type="arabicPeriod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Paris phase 1877 – 1893</a:t>
            </a:r>
            <a:endParaRPr spc="-1"/>
          </a:p>
          <a:p>
            <a:pPr marL="285480" indent="-284040">
              <a:spcBef>
                <a:spcPts val="500"/>
              </a:spcBef>
              <a:buClr>
                <a:srgbClr val="B15E28"/>
              </a:buClr>
              <a:buSzPct val="115000"/>
              <a:buAutoNum type="arabicPeriod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Zagreb phase 1893 – 1898</a:t>
            </a:r>
            <a:endParaRPr spc="-1"/>
          </a:p>
          <a:p>
            <a:pPr marL="285480" indent="-284040">
              <a:spcBef>
                <a:spcPts val="500"/>
              </a:spcBef>
              <a:buClr>
                <a:srgbClr val="B15E28"/>
              </a:buClr>
              <a:buSzPct val="115000"/>
              <a:buAutoNum type="arabicPeriod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Cavtat intermezzo 1898 - 1903</a:t>
            </a:r>
            <a:endParaRPr spc="-1"/>
          </a:p>
          <a:p>
            <a:pPr marL="285480" indent="-284040">
              <a:spcBef>
                <a:spcPts val="500"/>
              </a:spcBef>
              <a:buClr>
                <a:srgbClr val="B15E28"/>
              </a:buClr>
              <a:buSzPct val="115000"/>
              <a:buAutoNum type="arabicPeriod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Prague period 1903 - 1922</a:t>
            </a:r>
          </a:p>
        </p:txBody>
      </p:sp>
      <p:pic>
        <p:nvPicPr>
          <p:cNvPr id="152" name="Picture 211" descr="Picture 2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3800" y="2560679"/>
            <a:ext cx="2532241" cy="3309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1295280" y="982799"/>
            <a:ext cx="960120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Juraj Dalmatinac</a:t>
            </a:r>
          </a:p>
        </p:txBody>
      </p:sp>
      <p:sp>
        <p:nvSpPr>
          <p:cNvPr id="155" name="TextShape 2"/>
          <p:cNvSpPr txBox="1"/>
          <p:nvPr/>
        </p:nvSpPr>
        <p:spPr>
          <a:xfrm>
            <a:off x="1298519" y="2560679"/>
            <a:ext cx="4718161" cy="330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85480" indent="-284040">
              <a:spcBef>
                <a:spcPts val="500"/>
              </a:spcBef>
              <a:buClr>
                <a:srgbClr val="B15E28"/>
              </a:buClr>
              <a:buSzPct val="115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Juraj Matejev Dalmatinac was a sculptor and an architect</a:t>
            </a:r>
            <a:endParaRPr spc="-1"/>
          </a:p>
          <a:p>
            <a:pPr marL="285480" indent="-284040">
              <a:spcBef>
                <a:spcPts val="500"/>
              </a:spcBef>
              <a:buClr>
                <a:srgbClr val="B15E28"/>
              </a:buClr>
              <a:buSzPct val="115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He was suspected to have helped make the decorations in Scuole di San Marco</a:t>
            </a:r>
            <a:endParaRPr spc="-1"/>
          </a:p>
          <a:p>
            <a:pPr marL="285480" indent="-284040">
              <a:spcBef>
                <a:spcPts val="500"/>
              </a:spcBef>
              <a:buClr>
                <a:srgbClr val="B15E28"/>
              </a:buClr>
              <a:buSzPct val="115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Not much is known about him</a:t>
            </a:r>
          </a:p>
        </p:txBody>
      </p:sp>
      <p:pic>
        <p:nvPicPr>
          <p:cNvPr id="156" name="Picture 214" descr="Picture 2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6960" y="2560679"/>
            <a:ext cx="2727361" cy="3309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1295280" y="982799"/>
            <a:ext cx="960120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Dora Pejačević</a:t>
            </a:r>
          </a:p>
        </p:txBody>
      </p:sp>
      <p:sp>
        <p:nvSpPr>
          <p:cNvPr id="159" name="TextShape 2"/>
          <p:cNvSpPr txBox="1"/>
          <p:nvPr/>
        </p:nvSpPr>
        <p:spPr>
          <a:xfrm>
            <a:off x="1298519" y="2560679"/>
            <a:ext cx="4718161" cy="330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85480" indent="-284040">
              <a:spcBef>
                <a:spcPts val="500"/>
              </a:spcBef>
              <a:buClr>
                <a:srgbClr val="B15E28"/>
              </a:buClr>
              <a:buSzPct val="115000"/>
              <a:buFont typeface="Arial"/>
              <a:buChar char="•"/>
              <a:defRPr sz="2400" spc="-10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Maria Theodora Paulina Sophie von Lumbe was a famed Croatian musician</a:t>
            </a:r>
            <a:endParaRPr spc="-1" dirty="0">
              <a:solidFill>
                <a:srgbClr val="262626"/>
              </a:solidFill>
            </a:endParaRPr>
          </a:p>
          <a:p>
            <a:pPr marL="285480" indent="-284040">
              <a:spcBef>
                <a:spcPts val="500"/>
              </a:spcBef>
              <a:buClr>
                <a:srgbClr val="B15E28"/>
              </a:buClr>
              <a:buSzPct val="115000"/>
              <a:buFont typeface="Arial"/>
              <a:buChar char="•"/>
              <a:defRPr sz="2400" spc="-10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She made compositions for vocals, the piano and orchestra</a:t>
            </a:r>
            <a:endParaRPr spc="-1" dirty="0">
              <a:solidFill>
                <a:srgbClr val="262626"/>
              </a:solidFill>
            </a:endParaRPr>
          </a:p>
          <a:p>
            <a:pPr marL="285480" indent="-284040">
              <a:spcBef>
                <a:spcPts val="500"/>
              </a:spcBef>
              <a:buClr>
                <a:srgbClr val="B15E28"/>
              </a:buClr>
              <a:buSzPct val="115000"/>
              <a:buFont typeface="Arial"/>
              <a:buChar char="•"/>
              <a:defRPr sz="2400" spc="-100">
                <a:solidFill>
                  <a:srgbClr val="CCCC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</a:t>
            </a:r>
            <a:r>
              <a:rPr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www.youtube.com/watch?v=3A2kKPtRd9o</a:t>
            </a:r>
            <a:endParaRPr spc="-1" dirty="0">
              <a:solidFill>
                <a:srgbClr val="262626"/>
              </a:solidFill>
            </a:endParaRPr>
          </a:p>
        </p:txBody>
      </p:sp>
      <p:pic>
        <p:nvPicPr>
          <p:cNvPr id="160" name="Picture 217" descr="Picture 2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9079" y="2489039"/>
            <a:ext cx="2378161" cy="3751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1295280" y="982799"/>
            <a:ext cx="960120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Slava Raškaj</a:t>
            </a:r>
          </a:p>
        </p:txBody>
      </p:sp>
      <p:sp>
        <p:nvSpPr>
          <p:cNvPr id="163" name="TextShape 2"/>
          <p:cNvSpPr txBox="1"/>
          <p:nvPr/>
        </p:nvSpPr>
        <p:spPr>
          <a:xfrm>
            <a:off x="1298519" y="2560679"/>
            <a:ext cx="4718161" cy="330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85480" indent="-284040">
              <a:spcBef>
                <a:spcPts val="500"/>
              </a:spcBef>
              <a:buClr>
                <a:srgbClr val="B15E28"/>
              </a:buClr>
              <a:buSzPct val="115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She was a Croatian painter</a:t>
            </a:r>
            <a:endParaRPr spc="-1"/>
          </a:p>
          <a:p>
            <a:pPr marL="285480" indent="-284040">
              <a:spcBef>
                <a:spcPts val="500"/>
              </a:spcBef>
              <a:buClr>
                <a:srgbClr val="B15E28"/>
              </a:buClr>
              <a:buSzPct val="115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She did her work in crayon technique and aquarelle</a:t>
            </a:r>
            <a:endParaRPr spc="-1"/>
          </a:p>
          <a:p>
            <a:pPr marL="285480" indent="-284040">
              <a:spcBef>
                <a:spcPts val="500"/>
              </a:spcBef>
              <a:buClr>
                <a:srgbClr val="B15E28"/>
              </a:buClr>
              <a:buSzPct val="115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She met her end when she was only 29, in an asylum</a:t>
            </a:r>
          </a:p>
        </p:txBody>
      </p:sp>
      <p:pic>
        <p:nvPicPr>
          <p:cNvPr id="164" name="Picture 220" descr="Picture 2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7760" y="2560679"/>
            <a:ext cx="2347921" cy="3309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 txBox="1"/>
          <p:nvPr/>
        </p:nvSpPr>
        <p:spPr>
          <a:xfrm>
            <a:off x="2014560" y="1752480"/>
            <a:ext cx="815832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History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1295280" y="982799"/>
            <a:ext cx="960120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Barbara of Cilli</a:t>
            </a:r>
          </a:p>
        </p:txBody>
      </p:sp>
      <p:sp>
        <p:nvSpPr>
          <p:cNvPr id="169" name="TextShape 2"/>
          <p:cNvSpPr txBox="1"/>
          <p:nvPr/>
        </p:nvSpPr>
        <p:spPr>
          <a:xfrm>
            <a:off x="1298519" y="2560679"/>
            <a:ext cx="4718161" cy="330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85480" indent="-284040">
              <a:spcBef>
                <a:spcPts val="500"/>
              </a:spcBef>
              <a:buClr>
                <a:srgbClr val="B15E28"/>
              </a:buClr>
              <a:buSzPct val="115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Holy Roman Empress by marriage, and the Hungarian queen</a:t>
            </a:r>
            <a:endParaRPr spc="-1"/>
          </a:p>
          <a:p>
            <a:pPr marL="285480" indent="-284040">
              <a:spcBef>
                <a:spcPts val="500"/>
              </a:spcBef>
              <a:buClr>
                <a:srgbClr val="B15E28"/>
              </a:buClr>
              <a:buSzPct val="115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Instrumental in creating the Royal Order of the Dragon</a:t>
            </a:r>
            <a:endParaRPr spc="-1"/>
          </a:p>
          <a:p>
            <a:pPr marL="285480" indent="-284040">
              <a:spcBef>
                <a:spcPts val="500"/>
              </a:spcBef>
              <a:buClr>
                <a:srgbClr val="B15E28"/>
              </a:buClr>
              <a:buSzPct val="115000"/>
              <a:buFont typeface="Arial"/>
              <a:buChar char="•"/>
              <a:defRPr sz="2400" spc="-1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pPr>
            <a:r>
              <a:t>Actively involved in economics and politics</a:t>
            </a:r>
            <a:endParaRPr spc="-1"/>
          </a:p>
        </p:txBody>
      </p:sp>
      <p:pic>
        <p:nvPicPr>
          <p:cNvPr id="170" name="Picture 225" descr="Picture 2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39159" y="2560679"/>
            <a:ext cx="1001521" cy="3309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338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Maja</cp:lastModifiedBy>
  <cp:revision>3</cp:revision>
  <dcterms:modified xsi:type="dcterms:W3CDTF">2018-03-18T17:41:43Z</dcterms:modified>
</cp:coreProperties>
</file>