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4" r:id="rId1"/>
  </p:sldMasterIdLst>
  <p:sldIdLst>
    <p:sldId id="256" r:id="rId2"/>
    <p:sldId id="257" r:id="rId3"/>
    <p:sldId id="258" r:id="rId4"/>
    <p:sldId id="259" r:id="rId5"/>
    <p:sldId id="260" r:id="rId6"/>
    <p:sldId id="261" r:id="rId7"/>
    <p:sldId id="262" r:id="rId8"/>
    <p:sldId id="263" r:id="rId9"/>
    <p:sldId id="265" r:id="rId10"/>
    <p:sldId id="264" r:id="rId11"/>
    <p:sldId id="266" r:id="rId12"/>
    <p:sldId id="267" r:id="rId13"/>
  </p:sldIdLst>
  <p:sldSz cx="12192000" cy="6858000"/>
  <p:notesSz cx="6858000" cy="9144000"/>
  <p:defaultTextStyle>
    <a:defPPr>
      <a:defRPr lang="mk-M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60" autoAdjust="0"/>
    <p:restoredTop sz="94660"/>
  </p:normalViewPr>
  <p:slideViewPr>
    <p:cSldViewPr snapToGrid="0">
      <p:cViewPr varScale="1">
        <p:scale>
          <a:sx n="103" d="100"/>
          <a:sy n="103" d="100"/>
        </p:scale>
        <p:origin x="102"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3132322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2113202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786828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531670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90414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4105711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894328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83805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4284227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9240F3-0A85-4D76-9ABC-3E50413A0C0D}" type="datetimeFigureOut">
              <a:rPr lang="mk-MK" smtClean="0"/>
              <a:t>10.03.2018</a:t>
            </a:fld>
            <a:endParaRPr lang="mk-MK"/>
          </a:p>
        </p:txBody>
      </p:sp>
      <p:sp>
        <p:nvSpPr>
          <p:cNvPr id="5" name="Footer Placeholder 4"/>
          <p:cNvSpPr>
            <a:spLocks noGrp="1"/>
          </p:cNvSpPr>
          <p:nvPr>
            <p:ph type="ftr" sz="quarter" idx="11"/>
          </p:nvPr>
        </p:nvSpPr>
        <p:spPr/>
        <p:txBody>
          <a:bodyPr/>
          <a:lstStyle/>
          <a:p>
            <a:endParaRPr lang="mk-MK"/>
          </a:p>
        </p:txBody>
      </p:sp>
      <p:sp>
        <p:nvSpPr>
          <p:cNvPr id="6" name="Slide Number Placeholder 5"/>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3698637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69240F3-0A85-4D76-9ABC-3E50413A0C0D}" type="datetimeFigureOut">
              <a:rPr lang="mk-MK" smtClean="0"/>
              <a:t>10.03.2018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295618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69240F3-0A85-4D76-9ABC-3E50413A0C0D}" type="datetimeFigureOut">
              <a:rPr lang="mk-MK" smtClean="0"/>
              <a:t>10.03.2018</a:t>
            </a:fld>
            <a:endParaRPr lang="mk-MK"/>
          </a:p>
        </p:txBody>
      </p:sp>
      <p:sp>
        <p:nvSpPr>
          <p:cNvPr id="8" name="Footer Placeholder 7"/>
          <p:cNvSpPr>
            <a:spLocks noGrp="1"/>
          </p:cNvSpPr>
          <p:nvPr>
            <p:ph type="ftr" sz="quarter" idx="11"/>
          </p:nvPr>
        </p:nvSpPr>
        <p:spPr/>
        <p:txBody>
          <a:bodyPr/>
          <a:lstStyle/>
          <a:p>
            <a:endParaRPr lang="mk-MK"/>
          </a:p>
        </p:txBody>
      </p:sp>
      <p:sp>
        <p:nvSpPr>
          <p:cNvPr id="9" name="Slide Number Placeholder 8"/>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902115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69240F3-0A85-4D76-9ABC-3E50413A0C0D}" type="datetimeFigureOut">
              <a:rPr lang="mk-MK" smtClean="0"/>
              <a:t>10.03.2018</a:t>
            </a:fld>
            <a:endParaRPr lang="mk-MK"/>
          </a:p>
        </p:txBody>
      </p:sp>
      <p:sp>
        <p:nvSpPr>
          <p:cNvPr id="4" name="Footer Placeholder 3"/>
          <p:cNvSpPr>
            <a:spLocks noGrp="1"/>
          </p:cNvSpPr>
          <p:nvPr>
            <p:ph type="ftr" sz="quarter" idx="11"/>
          </p:nvPr>
        </p:nvSpPr>
        <p:spPr/>
        <p:txBody>
          <a:bodyPr/>
          <a:lstStyle/>
          <a:p>
            <a:endParaRPr lang="mk-MK"/>
          </a:p>
        </p:txBody>
      </p:sp>
      <p:sp>
        <p:nvSpPr>
          <p:cNvPr id="5" name="Slide Number Placeholder 4"/>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2934993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9240F3-0A85-4D76-9ABC-3E50413A0C0D}" type="datetimeFigureOut">
              <a:rPr lang="mk-MK" smtClean="0"/>
              <a:t>10.03.2018</a:t>
            </a:fld>
            <a:endParaRPr lang="mk-MK"/>
          </a:p>
        </p:txBody>
      </p:sp>
      <p:sp>
        <p:nvSpPr>
          <p:cNvPr id="3" name="Footer Placeholder 2"/>
          <p:cNvSpPr>
            <a:spLocks noGrp="1"/>
          </p:cNvSpPr>
          <p:nvPr>
            <p:ph type="ftr" sz="quarter" idx="11"/>
          </p:nvPr>
        </p:nvSpPr>
        <p:spPr/>
        <p:txBody>
          <a:bodyPr/>
          <a:lstStyle/>
          <a:p>
            <a:endParaRPr lang="mk-MK"/>
          </a:p>
        </p:txBody>
      </p:sp>
      <p:sp>
        <p:nvSpPr>
          <p:cNvPr id="4" name="Slide Number Placeholder 3"/>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89414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40F3-0A85-4D76-9ABC-3E50413A0C0D}" type="datetimeFigureOut">
              <a:rPr lang="mk-MK" smtClean="0"/>
              <a:t>10.03.2018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64790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9240F3-0A85-4D76-9ABC-3E50413A0C0D}" type="datetimeFigureOut">
              <a:rPr lang="mk-MK" smtClean="0"/>
              <a:t>10.03.2018</a:t>
            </a:fld>
            <a:endParaRPr lang="mk-MK"/>
          </a:p>
        </p:txBody>
      </p:sp>
      <p:sp>
        <p:nvSpPr>
          <p:cNvPr id="6" name="Footer Placeholder 5"/>
          <p:cNvSpPr>
            <a:spLocks noGrp="1"/>
          </p:cNvSpPr>
          <p:nvPr>
            <p:ph type="ftr" sz="quarter" idx="11"/>
          </p:nvPr>
        </p:nvSpPr>
        <p:spPr/>
        <p:txBody>
          <a:bodyPr/>
          <a:lstStyle/>
          <a:p>
            <a:endParaRPr lang="mk-MK"/>
          </a:p>
        </p:txBody>
      </p:sp>
      <p:sp>
        <p:nvSpPr>
          <p:cNvPr id="7" name="Slide Number Placeholder 6"/>
          <p:cNvSpPr>
            <a:spLocks noGrp="1"/>
          </p:cNvSpPr>
          <p:nvPr>
            <p:ph type="sldNum" sz="quarter" idx="12"/>
          </p:nvPr>
        </p:nvSpPr>
        <p:spPr/>
        <p:txBody>
          <a:bodyPr/>
          <a:lstStyle/>
          <a:p>
            <a:fld id="{1B0844FB-0821-4EEC-AF3B-645BAB169A8C}" type="slidenum">
              <a:rPr lang="mk-MK" smtClean="0"/>
              <a:t>‹#›</a:t>
            </a:fld>
            <a:endParaRPr lang="mk-MK"/>
          </a:p>
        </p:txBody>
      </p:sp>
    </p:spTree>
    <p:extLst>
      <p:ext uri="{BB962C8B-B14F-4D97-AF65-F5344CB8AC3E}">
        <p14:creationId xmlns:p14="http://schemas.microsoft.com/office/powerpoint/2010/main" val="33272939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69240F3-0A85-4D76-9ABC-3E50413A0C0D}" type="datetimeFigureOut">
              <a:rPr lang="mk-MK" smtClean="0"/>
              <a:t>10.03.2018</a:t>
            </a:fld>
            <a:endParaRPr lang="mk-MK"/>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mk-MK"/>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1B0844FB-0821-4EEC-AF3B-645BAB169A8C}" type="slidenum">
              <a:rPr lang="mk-MK" smtClean="0"/>
              <a:t>‹#›</a:t>
            </a:fld>
            <a:endParaRPr lang="mk-MK"/>
          </a:p>
        </p:txBody>
      </p:sp>
    </p:spTree>
    <p:extLst>
      <p:ext uri="{BB962C8B-B14F-4D97-AF65-F5344CB8AC3E}">
        <p14:creationId xmlns:p14="http://schemas.microsoft.com/office/powerpoint/2010/main" val="401518959"/>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22401" y="489528"/>
            <a:ext cx="9144000" cy="1320944"/>
          </a:xfrm>
        </p:spPr>
        <p:txBody>
          <a:bodyPr>
            <a:noAutofit/>
          </a:bodyPr>
          <a:lstStyle/>
          <a:p>
            <a:pPr algn="ctr"/>
            <a:r>
              <a:rPr lang="en-US" sz="4400" dirty="0" smtClean="0">
                <a:latin typeface="Algerian" panose="04020705040A02060702" pitchFamily="82" charset="0"/>
              </a:rPr>
              <a:t>CULTURAL TRADITIONS SPECIFIC 	TO MACEDONIA</a:t>
            </a:r>
            <a:endParaRPr lang="mk-MK" sz="4400" dirty="0"/>
          </a:p>
        </p:txBody>
      </p:sp>
      <p:pic>
        <p:nvPicPr>
          <p:cNvPr id="1026" name="Picture 2" descr="Image result for MACEDONIAN FLA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6885" y="1911927"/>
            <a:ext cx="7270461" cy="4096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5901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macedonian traditional f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3" y="361941"/>
            <a:ext cx="11805515" cy="631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7831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218" y="374362"/>
            <a:ext cx="10515600" cy="1325563"/>
          </a:xfrm>
        </p:spPr>
        <p:txBody>
          <a:bodyPr>
            <a:normAutofit/>
          </a:bodyPr>
          <a:lstStyle/>
          <a:p>
            <a:r>
              <a:rPr lang="en-US" sz="4800" dirty="0" smtClean="0">
                <a:latin typeface="Algerian" panose="04020705040A02060702" pitchFamily="82" charset="0"/>
              </a:rPr>
              <a:t>                          ILINDEN</a:t>
            </a:r>
            <a:endParaRPr lang="mk-MK" sz="4800" dirty="0"/>
          </a:p>
        </p:txBody>
      </p:sp>
      <p:sp>
        <p:nvSpPr>
          <p:cNvPr id="4" name="Rectangle 1"/>
          <p:cNvSpPr>
            <a:spLocks noGrp="1" noChangeArrowheads="1"/>
          </p:cNvSpPr>
          <p:nvPr>
            <p:ph idx="1"/>
          </p:nvPr>
        </p:nvSpPr>
        <p:spPr bwMode="auto">
          <a:xfrm>
            <a:off x="533400" y="1610525"/>
            <a:ext cx="10291618" cy="2215991"/>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rgbClr val="212121"/>
                </a:solidFill>
                <a:effectLst/>
                <a:latin typeface="inherit"/>
              </a:rPr>
              <a:t>      </a:t>
            </a:r>
            <a:r>
              <a:rPr kumimoji="0" lang="mk-MK" sz="2400" b="0" i="0" u="none" strike="noStrike" cap="none" normalizeH="0" baseline="0" dirty="0" smtClean="0">
                <a:ln>
                  <a:noFill/>
                </a:ln>
                <a:solidFill>
                  <a:srgbClr val="212121"/>
                </a:solidFill>
                <a:effectLst/>
                <a:latin typeface="inherit"/>
              </a:rPr>
              <a:t>Ilinden or St. Ilija - a great Macedonian national and Orthodox holiday, which is celebrated on August 2. Ilinden has special significance for the history of the Macedonian people, because the Ilinden Uprising began in 1903 on August 2, and in 1944 the First Session of ASNOM was held. Today, the Ilinden tradition is intertwined with patriotic, folk and religious symbols, making Ilinden one of the most important holidays in Macedonia.</a:t>
            </a:r>
            <a:r>
              <a:rPr kumimoji="0" lang="mk-MK" sz="2400" b="0" i="0" u="none" strike="noStrike" cap="none" normalizeH="0" baseline="0" dirty="0" smtClean="0">
                <a:ln>
                  <a:noFill/>
                </a:ln>
                <a:solidFill>
                  <a:schemeClr val="tx1"/>
                </a:solidFill>
                <a:effectLst/>
              </a:rPr>
              <a:t> </a:t>
            </a:r>
            <a:endParaRPr kumimoji="0" lang="mk-MK"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547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ИЛИНДЕНСКО ВОСТАНИЕ МАНИФЕСТАЦИЈ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01" y="176646"/>
            <a:ext cx="6883645" cy="3665681"/>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Илинден"/>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6551" y="2881204"/>
            <a:ext cx="4909945" cy="36824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200033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8891" y="374361"/>
            <a:ext cx="10515600" cy="1325563"/>
          </a:xfrm>
        </p:spPr>
        <p:txBody>
          <a:bodyPr/>
          <a:lstStyle/>
          <a:p>
            <a:r>
              <a:rPr lang="en-US" dirty="0" smtClean="0">
                <a:latin typeface="Algerian" panose="04020705040A02060702" pitchFamily="82" charset="0"/>
              </a:rPr>
              <a:t>          GALICHNIK WEDDING FESTIVAL</a:t>
            </a:r>
            <a:endParaRPr lang="mk-MK" dirty="0"/>
          </a:p>
        </p:txBody>
      </p:sp>
      <p:sp>
        <p:nvSpPr>
          <p:cNvPr id="3" name="Content Placeholder 2"/>
          <p:cNvSpPr>
            <a:spLocks noGrp="1"/>
          </p:cNvSpPr>
          <p:nvPr>
            <p:ph idx="1"/>
          </p:nvPr>
        </p:nvSpPr>
        <p:spPr>
          <a:xfrm>
            <a:off x="838200" y="1357745"/>
            <a:ext cx="10515600" cy="4569836"/>
          </a:xfrm>
        </p:spPr>
        <p:txBody>
          <a:bodyPr>
            <a:noAutofit/>
          </a:bodyPr>
          <a:lstStyle/>
          <a:p>
            <a:pPr marL="0" indent="0" algn="just">
              <a:buNone/>
            </a:pPr>
            <a:r>
              <a:rPr lang="en-US" sz="2400" b="1" dirty="0"/>
              <a:t>The </a:t>
            </a:r>
            <a:r>
              <a:rPr lang="en-US" sz="2400" b="1" dirty="0" err="1" smtClean="0"/>
              <a:t>Galichnik</a:t>
            </a:r>
            <a:r>
              <a:rPr lang="en-US" sz="2400" b="1" dirty="0" smtClean="0"/>
              <a:t> </a:t>
            </a:r>
            <a:r>
              <a:rPr lang="en-US" sz="2400" b="1" dirty="0"/>
              <a:t>Wedding </a:t>
            </a:r>
            <a:r>
              <a:rPr lang="en-US" sz="2400" b="1" dirty="0" smtClean="0"/>
              <a:t>Festival</a:t>
            </a:r>
            <a:r>
              <a:rPr lang="en-US" sz="2400" dirty="0" smtClean="0"/>
              <a:t> </a:t>
            </a:r>
            <a:r>
              <a:rPr lang="en-US" sz="2400" dirty="0"/>
              <a:t>is an annual festival held in the Macedonian village of </a:t>
            </a:r>
            <a:r>
              <a:rPr lang="en-US" sz="2400" dirty="0" err="1" smtClean="0"/>
              <a:t>Galichnik</a:t>
            </a:r>
            <a:r>
              <a:rPr lang="en-US" sz="2400" dirty="0"/>
              <a:t> near the city of Debar in which a selected couple gets married in the traditional "</a:t>
            </a:r>
            <a:r>
              <a:rPr lang="en-US" sz="2400" dirty="0" err="1" smtClean="0"/>
              <a:t>Galichka</a:t>
            </a:r>
            <a:r>
              <a:rPr lang="en-US" sz="2400" dirty="0"/>
              <a:t>" style wedding. Traditionally the wedding lasted for 5 days with the main activities on St. Peter's Day (12 July) every year. It was the only period of the year when couples got married. Today it is part of the festival "</a:t>
            </a:r>
            <a:r>
              <a:rPr lang="en-US" sz="2400" dirty="0" err="1" smtClean="0"/>
              <a:t>Galichko</a:t>
            </a:r>
            <a:r>
              <a:rPr lang="en-US" sz="2400" dirty="0" smtClean="0"/>
              <a:t> </a:t>
            </a:r>
            <a:r>
              <a:rPr lang="en-US" sz="2400" dirty="0" err="1"/>
              <a:t>Leto</a:t>
            </a:r>
            <a:r>
              <a:rPr lang="en-US" sz="2400" dirty="0"/>
              <a:t>" (</a:t>
            </a:r>
            <a:r>
              <a:rPr lang="en-US" sz="2400" dirty="0" err="1" smtClean="0"/>
              <a:t>Galichnik</a:t>
            </a:r>
            <a:r>
              <a:rPr lang="en-US" sz="2400" dirty="0" smtClean="0"/>
              <a:t> Summer</a:t>
            </a:r>
            <a:r>
              <a:rPr lang="en-US" sz="2400" dirty="0"/>
              <a:t>) and it is a two-day event held on the weekend nearest to 12 July and it serves as a cultural and tourist attraction.</a:t>
            </a:r>
          </a:p>
          <a:p>
            <a:pPr marL="0" indent="0" algn="just">
              <a:buNone/>
            </a:pPr>
            <a:r>
              <a:rPr lang="en-US" sz="2400" dirty="0"/>
              <a:t>During the wedding, men dance </a:t>
            </a:r>
            <a:r>
              <a:rPr lang="en-US" sz="2400" dirty="0" err="1"/>
              <a:t>Teškoto</a:t>
            </a:r>
            <a:r>
              <a:rPr lang="en-US" sz="2400" dirty="0"/>
              <a:t>, symbolizing the suffering of the Macedonian people through the centuries</a:t>
            </a:r>
            <a:r>
              <a:rPr lang="en-US" sz="2400" dirty="0" smtClean="0"/>
              <a:t>.</a:t>
            </a:r>
            <a:endParaRPr lang="en-US" sz="2400" dirty="0"/>
          </a:p>
          <a:p>
            <a:pPr marL="0" indent="0" algn="just">
              <a:buNone/>
            </a:pPr>
            <a:r>
              <a:rPr lang="en-US" sz="2400" dirty="0"/>
              <a:t>Each year, couples from all over Macedonia enter a competition run by the </a:t>
            </a:r>
            <a:r>
              <a:rPr lang="en-US" sz="2400" dirty="0" smtClean="0"/>
              <a:t>organizers </a:t>
            </a:r>
            <a:r>
              <a:rPr lang="en-US" sz="2400" dirty="0"/>
              <a:t>to be the couple that gets to have a "</a:t>
            </a:r>
            <a:r>
              <a:rPr lang="en-US" sz="2400" dirty="0" err="1" smtClean="0"/>
              <a:t>Galichka</a:t>
            </a:r>
            <a:r>
              <a:rPr lang="en-US" sz="2400" dirty="0"/>
              <a:t>" style wedding. Every year, a new couple gets the opportunity.</a:t>
            </a:r>
          </a:p>
          <a:p>
            <a:endParaRPr lang="mk-MK" sz="2400" dirty="0"/>
          </a:p>
        </p:txBody>
      </p:sp>
    </p:spTree>
    <p:extLst>
      <p:ext uri="{BB962C8B-B14F-4D97-AF65-F5344CB8AC3E}">
        <p14:creationId xmlns:p14="http://schemas.microsoft.com/office/powerpoint/2010/main" val="28835987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upload.wikimedia.org/wikipedia/commons/thumb/0/06/%D0%93%D0%B0%D0%BB%D0%B8%D1%87%D0%BA%D0%B0_%D0%A1%D0%B2%D0%B0%D0%B4%D0%B1%D0%B0.JPG/1920px-%D0%93%D0%B0%D0%BB%D0%B8%D1%87%D0%BA%D0%B0_%D0%A1%D0%B2%D0%B0%D0%B4%D0%B1%D0%B0.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49745" y="385789"/>
            <a:ext cx="4803169" cy="305945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галичка свадба"/>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1894" y="385788"/>
            <a:ext cx="5436667" cy="305945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Image result for галичка свадба"/>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45" y="3514436"/>
            <a:ext cx="5124160" cy="28467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галичка свадба"/>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7526" y="3514436"/>
            <a:ext cx="5124162" cy="2846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56569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Algerian" panose="04020705040A02060702" pitchFamily="82" charset="0"/>
              </a:rPr>
              <a:t>             VEVCHANI CARNIVAL</a:t>
            </a:r>
            <a:endParaRPr lang="mk-MK" dirty="0"/>
          </a:p>
        </p:txBody>
      </p:sp>
      <p:sp>
        <p:nvSpPr>
          <p:cNvPr id="3" name="Content Placeholder 2"/>
          <p:cNvSpPr>
            <a:spLocks noGrp="1"/>
          </p:cNvSpPr>
          <p:nvPr>
            <p:ph idx="1"/>
          </p:nvPr>
        </p:nvSpPr>
        <p:spPr>
          <a:xfrm>
            <a:off x="838200" y="1690688"/>
            <a:ext cx="10515600" cy="4486275"/>
          </a:xfrm>
        </p:spPr>
        <p:txBody>
          <a:bodyPr>
            <a:noAutofit/>
          </a:bodyPr>
          <a:lstStyle/>
          <a:p>
            <a:pPr marL="0" indent="0" algn="just">
              <a:buNone/>
            </a:pPr>
            <a:r>
              <a:rPr lang="en-US" sz="2400" dirty="0" smtClean="0"/>
              <a:t>      One </a:t>
            </a:r>
            <a:r>
              <a:rPr lang="en-US" sz="2400" dirty="0"/>
              <a:t>of the most famous village festivals held in the Balkans is the </a:t>
            </a:r>
            <a:r>
              <a:rPr lang="en-US" sz="2400" dirty="0" err="1" smtClean="0"/>
              <a:t>Vevchani</a:t>
            </a:r>
            <a:r>
              <a:rPr lang="en-US" sz="2400" dirty="0" smtClean="0"/>
              <a:t> </a:t>
            </a:r>
            <a:r>
              <a:rPr lang="en-US" sz="2400" dirty="0"/>
              <a:t>Carnival. It is believed that the custom is over 1,400 years old. It is based on old Pagan beliefs and rituals. Essentially the Carnival is the ritual of calling after Saint Basil the Great, which coincides with the Twelve Days of Orthodox Christmas and the Orthodox New Year. The festivity is dedicated to Saint Basil the Great. Traditionally, this year from 12th to 14th January will be held </a:t>
            </a:r>
            <a:r>
              <a:rPr lang="en-US" sz="2400" dirty="0" err="1" smtClean="0"/>
              <a:t>Vevchani</a:t>
            </a:r>
            <a:r>
              <a:rPr lang="en-US" sz="2400" dirty="0" smtClean="0"/>
              <a:t> </a:t>
            </a:r>
            <a:r>
              <a:rPr lang="en-US" sz="2400" dirty="0"/>
              <a:t>Carnival which is one of the oldest cultural events in Macedonia, which traditionally celebrates the arrival of the New Year according to the old calendar. The participants of the Carnival are known as “</a:t>
            </a:r>
            <a:r>
              <a:rPr lang="en-US" sz="2400" dirty="0" err="1" smtClean="0"/>
              <a:t>Vasilichari</a:t>
            </a:r>
            <a:r>
              <a:rPr lang="en-US" sz="2400" dirty="0"/>
              <a:t>”. </a:t>
            </a:r>
            <a:r>
              <a:rPr lang="en-US" sz="2400" dirty="0" err="1" smtClean="0"/>
              <a:t>Vevchani</a:t>
            </a:r>
            <a:r>
              <a:rPr lang="en-US" sz="2400" dirty="0" smtClean="0"/>
              <a:t> </a:t>
            </a:r>
            <a:r>
              <a:rPr lang="en-US" sz="2400" dirty="0"/>
              <a:t>Carnival as an event unites all forms of expression of our traditional culture, transforming the needs of contemporary society, treating topics from today. The annual carnival is a mix of pagan customs translated into modern language. </a:t>
            </a:r>
            <a:endParaRPr lang="mk-MK" sz="2400" dirty="0"/>
          </a:p>
        </p:txBody>
      </p:sp>
    </p:spTree>
    <p:extLst>
      <p:ext uri="{BB962C8B-B14F-4D97-AF65-F5344CB8AC3E}">
        <p14:creationId xmlns:p14="http://schemas.microsoft.com/office/powerpoint/2010/main" val="38585693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vevcanski karnEval"/>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8150" y="141071"/>
            <a:ext cx="4836103" cy="314446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vevcanski karnEv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7455" y="142917"/>
            <a:ext cx="4391603" cy="3142616"/>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mage result for vevcanski karnEv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8150" y="3429000"/>
            <a:ext cx="4328105" cy="32460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vevcanski karnEva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0374" y="3429000"/>
            <a:ext cx="4725556" cy="324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08497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164" y="263525"/>
            <a:ext cx="10515600" cy="1325563"/>
          </a:xfrm>
        </p:spPr>
        <p:txBody>
          <a:bodyPr/>
          <a:lstStyle/>
          <a:p>
            <a:r>
              <a:rPr lang="en-US" b="1" dirty="0" smtClean="0"/>
              <a:t>		</a:t>
            </a:r>
            <a:r>
              <a:rPr lang="en-US" sz="4000" dirty="0" smtClean="0">
                <a:latin typeface="Algerian" panose="04020705040A02060702" pitchFamily="82" charset="0"/>
              </a:rPr>
              <a:t>Macedonian national costumes</a:t>
            </a:r>
            <a:endParaRPr lang="mk-MK" sz="4000" dirty="0"/>
          </a:p>
        </p:txBody>
      </p:sp>
      <p:sp>
        <p:nvSpPr>
          <p:cNvPr id="3" name="Content Placeholder 2"/>
          <p:cNvSpPr>
            <a:spLocks noGrp="1"/>
          </p:cNvSpPr>
          <p:nvPr>
            <p:ph idx="1"/>
          </p:nvPr>
        </p:nvSpPr>
        <p:spPr>
          <a:xfrm>
            <a:off x="689302" y="1421680"/>
            <a:ext cx="8866822" cy="3880773"/>
          </a:xfrm>
        </p:spPr>
        <p:txBody>
          <a:bodyPr>
            <a:noAutofit/>
          </a:bodyPr>
          <a:lstStyle/>
          <a:p>
            <a:pPr marL="0" indent="0" algn="just">
              <a:buNone/>
            </a:pPr>
            <a:r>
              <a:rPr lang="en-US" sz="2400" b="1" dirty="0"/>
              <a:t>Macedonian national costumes</a:t>
            </a:r>
            <a:r>
              <a:rPr lang="en-US" sz="2400" dirty="0"/>
              <a:t> are part of the material culture of the Macedonian people and they are important branch of the Macedonian folk art</a:t>
            </a:r>
            <a:r>
              <a:rPr lang="en-US" sz="2400" dirty="0" smtClean="0"/>
              <a:t>.</a:t>
            </a:r>
            <a:r>
              <a:rPr lang="en-US" sz="2400" dirty="0"/>
              <a:t> Macedonians wore 70 different types of national costumes, depending on the region where people lived, such as: </a:t>
            </a:r>
            <a:r>
              <a:rPr lang="en-US" sz="2400" dirty="0" err="1"/>
              <a:t>Skopska</a:t>
            </a:r>
            <a:r>
              <a:rPr lang="en-US" sz="2400" dirty="0"/>
              <a:t> </a:t>
            </a:r>
            <a:r>
              <a:rPr lang="en-US" sz="2400" dirty="0" err="1"/>
              <a:t>Blatija</a:t>
            </a:r>
            <a:r>
              <a:rPr lang="en-US" sz="2400" dirty="0"/>
              <a:t>, </a:t>
            </a:r>
            <a:r>
              <a:rPr lang="en-US" sz="2400" dirty="0" err="1"/>
              <a:t>Skopska</a:t>
            </a:r>
            <a:r>
              <a:rPr lang="en-US" sz="2400" dirty="0"/>
              <a:t> </a:t>
            </a:r>
            <a:r>
              <a:rPr lang="en-US" sz="2400" dirty="0" err="1"/>
              <a:t>Crna</a:t>
            </a:r>
            <a:r>
              <a:rPr lang="en-US" sz="2400" dirty="0"/>
              <a:t> Gora, Upper </a:t>
            </a:r>
            <a:r>
              <a:rPr lang="en-US" sz="2400" dirty="0" err="1"/>
              <a:t>Polog</a:t>
            </a:r>
            <a:r>
              <a:rPr lang="en-US" sz="2400" dirty="0"/>
              <a:t>, Lower </a:t>
            </a:r>
            <a:r>
              <a:rPr lang="en-US" sz="2400" dirty="0" err="1"/>
              <a:t>Polog</a:t>
            </a:r>
            <a:r>
              <a:rPr lang="en-US" sz="2400" dirty="0"/>
              <a:t>, </a:t>
            </a:r>
            <a:r>
              <a:rPr lang="en-US" sz="2400" dirty="0" err="1" smtClean="0"/>
              <a:t>Prilep</a:t>
            </a:r>
            <a:r>
              <a:rPr lang="en-US" sz="2400" dirty="0" smtClean="0"/>
              <a:t>-Bitola Plain</a:t>
            </a:r>
            <a:r>
              <a:rPr lang="en-US" sz="2400" dirty="0"/>
              <a:t>, Upper </a:t>
            </a:r>
            <a:r>
              <a:rPr lang="en-US" sz="2400" dirty="0" err="1"/>
              <a:t>Prespa</a:t>
            </a:r>
            <a:r>
              <a:rPr lang="en-US" sz="2400" dirty="0"/>
              <a:t>, Lower </a:t>
            </a:r>
            <a:r>
              <a:rPr lang="en-US" sz="2400" dirty="0" err="1"/>
              <a:t>Prespa</a:t>
            </a:r>
            <a:r>
              <a:rPr lang="en-US" sz="2400" dirty="0"/>
              <a:t>, </a:t>
            </a:r>
            <a:r>
              <a:rPr lang="en-US" sz="2400" dirty="0" err="1"/>
              <a:t>Ohrid</a:t>
            </a:r>
            <a:r>
              <a:rPr lang="en-US" sz="2400" dirty="0"/>
              <a:t> Plain, </a:t>
            </a:r>
            <a:r>
              <a:rPr lang="en-US" sz="2400" dirty="0" err="1"/>
              <a:t>Struga</a:t>
            </a:r>
            <a:r>
              <a:rPr lang="en-US" sz="2400" dirty="0"/>
              <a:t> Plain, </a:t>
            </a:r>
            <a:r>
              <a:rPr lang="en-US" sz="2400" dirty="0" err="1"/>
              <a:t>Drimkol</a:t>
            </a:r>
            <a:r>
              <a:rPr lang="en-US" sz="2400" dirty="0"/>
              <a:t>, </a:t>
            </a:r>
            <a:r>
              <a:rPr lang="en-US" sz="2400" dirty="0" err="1"/>
              <a:t>Malesija</a:t>
            </a:r>
            <a:r>
              <a:rPr lang="en-US" sz="2400" dirty="0"/>
              <a:t>, </a:t>
            </a:r>
            <a:r>
              <a:rPr lang="en-US" sz="2400" dirty="0" err="1"/>
              <a:t>Mariovo</a:t>
            </a:r>
            <a:r>
              <a:rPr lang="en-US" sz="2400" dirty="0"/>
              <a:t>, </a:t>
            </a:r>
            <a:r>
              <a:rPr lang="en-US" sz="2400" dirty="0" err="1" smtClean="0"/>
              <a:t>Ovche</a:t>
            </a:r>
            <a:r>
              <a:rPr lang="en-US" sz="2400" dirty="0" smtClean="0"/>
              <a:t> </a:t>
            </a:r>
            <a:r>
              <a:rPr lang="en-US" sz="2400" dirty="0"/>
              <a:t>Pole, </a:t>
            </a:r>
            <a:r>
              <a:rPr lang="en-US" sz="2400" dirty="0" err="1" smtClean="0"/>
              <a:t>Maleshevo</a:t>
            </a:r>
            <a:r>
              <a:rPr lang="en-US" sz="2400" dirty="0" smtClean="0"/>
              <a:t> </a:t>
            </a:r>
            <a:r>
              <a:rPr lang="en-US" sz="2400" dirty="0"/>
              <a:t>and many others. Every type of folk costume has its own characteristics, but common for all is the presence of the red, black and the white </a:t>
            </a:r>
            <a:r>
              <a:rPr lang="en-US" sz="2400" dirty="0" err="1"/>
              <a:t>colour</a:t>
            </a:r>
            <a:r>
              <a:rPr lang="en-US" sz="2400" dirty="0"/>
              <a:t> and the geometrical shapes on it.</a:t>
            </a:r>
            <a:endParaRPr lang="mk-MK" sz="2400" dirty="0"/>
          </a:p>
        </p:txBody>
      </p:sp>
    </p:spTree>
    <p:extLst>
      <p:ext uri="{BB962C8B-B14F-4D97-AF65-F5344CB8AC3E}">
        <p14:creationId xmlns:p14="http://schemas.microsoft.com/office/powerpoint/2010/main" val="31379083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upload.wikimedia.org/wikipedia/commons/thumb/9/90/Makedonski_Nosii_2.jpg/1024px-Makedonski_Nosii_2.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12397" y="264443"/>
            <a:ext cx="3568476" cy="28773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narodni nosii makedonsk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24656" y="264442"/>
            <a:ext cx="1714500" cy="38290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narodni nosii makedonsk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14218" y="264443"/>
            <a:ext cx="1714500" cy="3829051"/>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narodni nosii makedonsk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05946" y="4301980"/>
            <a:ext cx="3267218" cy="232517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6811" y="264442"/>
            <a:ext cx="3305897" cy="6153047"/>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Image result for narodni nosii makedonski"/>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2741" y="3298834"/>
            <a:ext cx="3871332" cy="312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93980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079" y="591127"/>
            <a:ext cx="8596668" cy="1320800"/>
          </a:xfrm>
        </p:spPr>
        <p:txBody>
          <a:bodyPr/>
          <a:lstStyle/>
          <a:p>
            <a:r>
              <a:rPr lang="en-US" dirty="0" smtClean="0"/>
              <a:t>        </a:t>
            </a:r>
            <a:r>
              <a:rPr lang="en-US" dirty="0" smtClean="0">
                <a:latin typeface="Algerian" panose="04020705040A02060702" pitchFamily="82" charset="0"/>
              </a:rPr>
              <a:t>MACEDONIAN TRADITIONAL FOOD </a:t>
            </a:r>
            <a:endParaRPr lang="mk-MK" dirty="0"/>
          </a:p>
        </p:txBody>
      </p:sp>
      <p:sp>
        <p:nvSpPr>
          <p:cNvPr id="3" name="Content Placeholder 2"/>
          <p:cNvSpPr>
            <a:spLocks noGrp="1"/>
          </p:cNvSpPr>
          <p:nvPr>
            <p:ph idx="1"/>
          </p:nvPr>
        </p:nvSpPr>
        <p:spPr>
          <a:xfrm>
            <a:off x="677334" y="1587935"/>
            <a:ext cx="10501528" cy="3880773"/>
          </a:xfrm>
        </p:spPr>
        <p:txBody>
          <a:bodyPr>
            <a:noAutofit/>
          </a:bodyPr>
          <a:lstStyle/>
          <a:p>
            <a:pPr marL="0" indent="0" algn="just">
              <a:buNone/>
            </a:pPr>
            <a:r>
              <a:rPr lang="en-US" sz="2400" b="1" dirty="0" smtClean="0"/>
              <a:t>     Macedonian </a:t>
            </a:r>
            <a:r>
              <a:rPr lang="en-US" sz="2400" b="1" dirty="0"/>
              <a:t>cuisine</a:t>
            </a:r>
            <a:r>
              <a:rPr lang="en-US" sz="2400" dirty="0"/>
              <a:t> </a:t>
            </a:r>
            <a:r>
              <a:rPr lang="en-US" sz="2400" dirty="0" smtClean="0"/>
              <a:t> </a:t>
            </a:r>
            <a:r>
              <a:rPr lang="en-US" sz="2400" dirty="0"/>
              <a:t>an aspect of Balkan cuisine, is the traditional cuisine of the Macedonia. It reflects Mediterranean and Middle </a:t>
            </a:r>
            <a:r>
              <a:rPr lang="en-US" sz="2400" dirty="0" smtClean="0"/>
              <a:t>Eastern influences </a:t>
            </a:r>
            <a:r>
              <a:rPr lang="en-US" sz="2400" dirty="0"/>
              <a:t>and shares characteristics of other Balkan cuisines. The relatively warm climate of the country provides excellent growth conditions for a variety of vegetables, herbs and fruits. Macedonian cuisine is also noted for the diversity and quality of its dairy products, wines, and local </a:t>
            </a:r>
            <a:r>
              <a:rPr lang="en-US" sz="2400" dirty="0" smtClean="0"/>
              <a:t>alcoholic </a:t>
            </a:r>
            <a:r>
              <a:rPr lang="en-US" sz="2400" dirty="0"/>
              <a:t>beverages, such </a:t>
            </a:r>
            <a:r>
              <a:rPr lang="en-US" sz="2400" dirty="0" smtClean="0"/>
              <a:t>as</a:t>
            </a:r>
            <a:r>
              <a:rPr lang="en-US" sz="2400" dirty="0"/>
              <a:t> </a:t>
            </a:r>
            <a:r>
              <a:rPr lang="en-US" sz="2400" dirty="0" smtClean="0"/>
              <a:t>”</a:t>
            </a:r>
            <a:r>
              <a:rPr lang="en-US" sz="2400" dirty="0" err="1" smtClean="0"/>
              <a:t>rakija</a:t>
            </a:r>
            <a:r>
              <a:rPr lang="en-US" sz="2400" dirty="0" smtClean="0"/>
              <a:t>”.</a:t>
            </a:r>
            <a:r>
              <a:rPr lang="en-US" sz="2400" u="sng" dirty="0" smtClean="0"/>
              <a:t> </a:t>
            </a:r>
            <a:r>
              <a:rPr lang="en-US" sz="2400" dirty="0" err="1" smtClean="0"/>
              <a:t>Tavche-gravče</a:t>
            </a:r>
            <a:r>
              <a:rPr lang="en-US" sz="2400" dirty="0"/>
              <a:t> and </a:t>
            </a:r>
            <a:r>
              <a:rPr lang="en-US" sz="2400" dirty="0" err="1"/>
              <a:t>mastika</a:t>
            </a:r>
            <a:r>
              <a:rPr lang="en-US" sz="2400" dirty="0"/>
              <a:t> are considered the national dish and drink of the Republic of </a:t>
            </a:r>
            <a:r>
              <a:rPr lang="en-US" sz="2400" dirty="0" smtClean="0"/>
              <a:t>Macedonia</a:t>
            </a:r>
            <a:r>
              <a:rPr lang="en-US" sz="2400" dirty="0"/>
              <a:t>.</a:t>
            </a:r>
            <a:endParaRPr lang="mk-MK" sz="2400" dirty="0"/>
          </a:p>
        </p:txBody>
      </p:sp>
    </p:spTree>
    <p:extLst>
      <p:ext uri="{BB962C8B-B14F-4D97-AF65-F5344CB8AC3E}">
        <p14:creationId xmlns:p14="http://schemas.microsoft.com/office/powerpoint/2010/main" val="35631057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283854" y="434109"/>
            <a:ext cx="10069945" cy="5966690"/>
          </a:xfrm>
        </p:spPr>
        <p:txBody>
          <a:bodyPr>
            <a:normAutofit lnSpcReduction="10000"/>
          </a:bodyPr>
          <a:lstStyle/>
          <a:p>
            <a:pPr marL="0" indent="0">
              <a:buNone/>
            </a:pPr>
            <a:r>
              <a:rPr lang="en-US" sz="3600" dirty="0" smtClean="0"/>
              <a:t>TRADITIONAL MACEDONIAN MEALS ARE:</a:t>
            </a:r>
          </a:p>
          <a:p>
            <a:r>
              <a:rPr lang="en-US" sz="3600" dirty="0" smtClean="0"/>
              <a:t>AJVAR</a:t>
            </a:r>
          </a:p>
          <a:p>
            <a:r>
              <a:rPr lang="en-US" sz="3600" dirty="0" smtClean="0"/>
              <a:t>SHTIPSKA PASTRMAJLIJA</a:t>
            </a:r>
          </a:p>
          <a:p>
            <a:r>
              <a:rPr lang="en-US" sz="3600" dirty="0" smtClean="0"/>
              <a:t>TAVCHE GRAVCHE</a:t>
            </a:r>
          </a:p>
          <a:p>
            <a:r>
              <a:rPr lang="en-US" sz="3600" dirty="0" smtClean="0"/>
              <a:t>PRILEPSKI SHIRDEN</a:t>
            </a:r>
            <a:endParaRPr lang="en-US" sz="3600" dirty="0"/>
          </a:p>
          <a:p>
            <a:r>
              <a:rPr lang="en-US" sz="3600" dirty="0" smtClean="0"/>
              <a:t>TURLI TAVA</a:t>
            </a:r>
          </a:p>
          <a:p>
            <a:r>
              <a:rPr lang="en-US" sz="3600" dirty="0" smtClean="0"/>
              <a:t>KEBAPI</a:t>
            </a:r>
          </a:p>
          <a:p>
            <a:r>
              <a:rPr lang="en-US" sz="3600" dirty="0" smtClean="0"/>
              <a:t>STUFFED BELL PEPPERS</a:t>
            </a:r>
          </a:p>
          <a:p>
            <a:r>
              <a:rPr lang="en-US" sz="3600" dirty="0" smtClean="0"/>
              <a:t>MALIDZANO</a:t>
            </a:r>
            <a:endParaRPr lang="mk-MK" sz="3600" dirty="0"/>
          </a:p>
        </p:txBody>
      </p:sp>
    </p:spTree>
    <p:extLst>
      <p:ext uri="{BB962C8B-B14F-4D97-AF65-F5344CB8AC3E}">
        <p14:creationId xmlns:p14="http://schemas.microsoft.com/office/powerpoint/2010/main" val="37770783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59</TotalTime>
  <Words>307</Words>
  <Application>Microsoft Office PowerPoint</Application>
  <PresentationFormat>Widescreen</PresentationFormat>
  <Paragraphs>22</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Algerian</vt:lpstr>
      <vt:lpstr>Arial</vt:lpstr>
      <vt:lpstr>inherit</vt:lpstr>
      <vt:lpstr>Trebuchet MS</vt:lpstr>
      <vt:lpstr>Wingdings 3</vt:lpstr>
      <vt:lpstr>Facet</vt:lpstr>
      <vt:lpstr>CULTURAL TRADITIONS SPECIFIC  TO MACEDONIA</vt:lpstr>
      <vt:lpstr>          GALICHNIK WEDDING FESTIVAL</vt:lpstr>
      <vt:lpstr>PowerPoint Presentation</vt:lpstr>
      <vt:lpstr>             VEVCHANI CARNIVAL</vt:lpstr>
      <vt:lpstr>PowerPoint Presentation</vt:lpstr>
      <vt:lpstr>  Macedonian national costumes</vt:lpstr>
      <vt:lpstr>PowerPoint Presentation</vt:lpstr>
      <vt:lpstr>        MACEDONIAN TRADITIONAL FOOD </vt:lpstr>
      <vt:lpstr>PowerPoint Presentation</vt:lpstr>
      <vt:lpstr>PowerPoint Presentation</vt:lpstr>
      <vt:lpstr>                          ILINDEN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CULTURAL TRADITIONS SPECIFIC TO MACEDONIA</dc:title>
  <dc:creator>user</dc:creator>
  <cp:lastModifiedBy>user</cp:lastModifiedBy>
  <cp:revision>11</cp:revision>
  <dcterms:created xsi:type="dcterms:W3CDTF">2018-02-25T17:46:40Z</dcterms:created>
  <dcterms:modified xsi:type="dcterms:W3CDTF">2018-03-10T20:36:49Z</dcterms:modified>
</cp:coreProperties>
</file>