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veat" panose="020B0604020202020204" charset="0"/>
      <p:regular r:id="rId17"/>
      <p:bold r:id="rId18"/>
    </p:embeddedFont>
    <p:embeddedFont>
      <p:font typeface="Tw Cen MT" panose="020B0602020104020603" pitchFamily="34" charset="0"/>
      <p:regular r:id="rId19"/>
    </p:embeddedFont>
    <p:embeddedFont>
      <p:font typeface="Tw Cen MT Condensed" panose="020B0606020104020203" pitchFamily="34" charset="0"/>
      <p:regular r:id="rId20"/>
      <p:bold r:id="rId21"/>
    </p:embeddedFont>
    <p:embeddedFont>
      <p:font typeface="Wingdings 3" panose="05040102010807070707" pitchFamily="82" charset="2"/>
      <p:regular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629"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392caf14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392caf14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38740b46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38740b46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392caf14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392caf14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392caf14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392caf14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38740b46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38740b46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38740b4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38740b4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38740b46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38740b46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3cf9e5be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3cf9e5be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392caf14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392caf14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3cf9e5be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3cf9e5be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392caf14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392caf14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38740b46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38740b46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392caf14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392caf14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10/20/2018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63295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10/20/2018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1842438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71500"/>
            <a:ext cx="1971675" cy="405765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571500"/>
            <a:ext cx="5686425" cy="40576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10/20/2018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cxnSp>
        <p:nvCxnSpPr>
          <p:cNvPr id="7" name="Straight Connector 6"/>
          <p:cNvCxnSpPr/>
          <p:nvPr/>
        </p:nvCxnSpPr>
        <p:spPr>
          <a:xfrm rot="5400000" flipV="1">
            <a:off x="7543800" y="44447"/>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35009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7983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10/20/2018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02629606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3429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en-US"/>
              <a:t>Click to edit Master title style</a:t>
            </a:r>
            <a:endParaRPr lang="en-US" dirty="0"/>
          </a:p>
        </p:txBody>
      </p:sp>
      <p:sp>
        <p:nvSpPr>
          <p:cNvPr id="3" name="Text Placeholder 2"/>
          <p:cNvSpPr>
            <a:spLocks noGrp="1"/>
          </p:cNvSpPr>
          <p:nvPr>
            <p:ph type="body" idx="1"/>
          </p:nvPr>
        </p:nvSpPr>
        <p:spPr>
          <a:xfrm>
            <a:off x="6457950" y="3720103"/>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10/20/2018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44725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5" y="1714500"/>
            <a:ext cx="356616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1714500"/>
            <a:ext cx="356616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10/20/2018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95327042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768096" y="2225841"/>
            <a:ext cx="3566160" cy="25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3166"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a:t>Edit Master text styles</a:t>
            </a:r>
          </a:p>
        </p:txBody>
      </p:sp>
      <p:sp>
        <p:nvSpPr>
          <p:cNvPr id="6" name="Content Placeholder 5"/>
          <p:cNvSpPr>
            <a:spLocks noGrp="1"/>
          </p:cNvSpPr>
          <p:nvPr>
            <p:ph sz="quarter" idx="4"/>
          </p:nvPr>
        </p:nvSpPr>
        <p:spPr>
          <a:xfrm>
            <a:off x="4493166" y="2225841"/>
            <a:ext cx="3566160" cy="25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10/20/2018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1516684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10/20/2018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3048868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10/20/2018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949929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en-US"/>
              <a:t>Click to edit Master title style</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10/20/2018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86619573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3429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10/20/2018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cxnSp>
        <p:nvCxnSpPr>
          <p:cNvPr id="8" name="Straight Connector 7"/>
          <p:cNvCxnSpPr/>
          <p:nvPr/>
        </p:nvCxnSpPr>
        <p:spPr>
          <a:xfrm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85019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1714500"/>
            <a:ext cx="7290055" cy="301752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4853028"/>
            <a:ext cx="1615607"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90298CD5-6C1E-4009-B41F-6DF62E31D3BE}" type="datetimeFigureOut">
              <a:rPr lang="en-US" dirty="0"/>
              <a:pPr/>
              <a:t>10/20/2018</a:t>
            </a:fld>
            <a:endParaRPr lang="en-US" dirty="0"/>
          </a:p>
        </p:txBody>
      </p:sp>
      <p:sp>
        <p:nvSpPr>
          <p:cNvPr id="5" name="Footer Placeholder 4"/>
          <p:cNvSpPr>
            <a:spLocks noGrp="1"/>
          </p:cNvSpPr>
          <p:nvPr>
            <p:ph type="ftr" sz="quarter" idx="3"/>
          </p:nvPr>
        </p:nvSpPr>
        <p:spPr>
          <a:xfrm>
            <a:off x="3632200" y="4853028"/>
            <a:ext cx="4426094"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pPr marL="0" lvl="0" indent="0" algn="r" rtl="0">
              <a:spcBef>
                <a:spcPts val="0"/>
              </a:spcBef>
              <a:spcAft>
                <a:spcPts val="0"/>
              </a:spcAft>
              <a:buNone/>
            </a:pPr>
            <a:fld id="{00000000-1234-1234-1234-123412341234}" type="slidenum">
              <a:rPr lang="en-GB" smtClean="0"/>
              <a:t>‹#›</a:t>
            </a:fld>
            <a:endParaRPr lang="en-GB"/>
          </a:p>
        </p:txBody>
      </p:sp>
      <p:cxnSp>
        <p:nvCxnSpPr>
          <p:cNvPr id="7" name="Straight Connector 6"/>
          <p:cNvCxnSpPr/>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566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61" name="Rectangle 60">
            <a:extLst>
              <a:ext uri="{FF2B5EF4-FFF2-40B4-BE49-F238E27FC236}">
                <a16:creationId xmlns:a16="http://schemas.microsoft.com/office/drawing/2014/main" id="{D045426A-326D-4262-A31E-8C4D42211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19976"/>
            <a:ext cx="9144000" cy="1723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4" name="Google Shape;54;p13"/>
          <p:cNvSpPr txBox="1">
            <a:spLocks noGrp="1"/>
          </p:cNvSpPr>
          <p:nvPr>
            <p:ph type="ctrTitle"/>
          </p:nvPr>
        </p:nvSpPr>
        <p:spPr>
          <a:xfrm>
            <a:off x="342900" y="3720102"/>
            <a:ext cx="5829300" cy="1097280"/>
          </a:xfrm>
          <a:prstGeom prst="rect">
            <a:avLst/>
          </a:prstGeom>
        </p:spPr>
        <p:txBody>
          <a:bodyPr spcFirstLastPara="1" lIns="91425" tIns="91425" rIns="91425" bIns="91425" anchorCtr="0">
            <a:normAutofit/>
          </a:bodyPr>
          <a:lstStyle/>
          <a:p>
            <a:pPr marL="0" lvl="0" indent="0" rtl="0">
              <a:spcBef>
                <a:spcPts val="0"/>
              </a:spcBef>
              <a:spcAft>
                <a:spcPts val="0"/>
              </a:spcAft>
              <a:buNone/>
            </a:pPr>
            <a:r>
              <a:rPr lang="en-GB" dirty="0">
                <a:solidFill>
                  <a:srgbClr val="FFFFFF"/>
                </a:solidFill>
              </a:rPr>
              <a:t>Traditional Cypriot Costumes</a:t>
            </a:r>
          </a:p>
        </p:txBody>
      </p:sp>
      <p:sp>
        <p:nvSpPr>
          <p:cNvPr id="55" name="Google Shape;55;p13"/>
          <p:cNvSpPr txBox="1">
            <a:spLocks noGrp="1"/>
          </p:cNvSpPr>
          <p:nvPr>
            <p:ph type="subTitle" idx="1"/>
          </p:nvPr>
        </p:nvSpPr>
        <p:spPr>
          <a:xfrm>
            <a:off x="6457950" y="3720102"/>
            <a:ext cx="2400300" cy="1097280"/>
          </a:xfrm>
          <a:prstGeom prst="rect">
            <a:avLst/>
          </a:prstGeom>
        </p:spPr>
        <p:txBody>
          <a:bodyPr spcFirstLastPara="1" lIns="91425" tIns="91425" rIns="91425" bIns="91425" anchorCtr="0">
            <a:normAutofit/>
          </a:bodyPr>
          <a:lstStyle/>
          <a:p>
            <a:pPr marL="0" lvl="0" indent="0" algn="ctr" rtl="0">
              <a:spcBef>
                <a:spcPts val="0"/>
              </a:spcBef>
              <a:spcAft>
                <a:spcPts val="600"/>
              </a:spcAft>
              <a:buNone/>
            </a:pPr>
            <a:r>
              <a:rPr lang="en-GB" dirty="0">
                <a:solidFill>
                  <a:srgbClr val="FFFFFF"/>
                </a:solidFill>
              </a:rPr>
              <a:t>LIFE – LOVE IS FOR EVERYONE</a:t>
            </a:r>
          </a:p>
          <a:p>
            <a:pPr marL="0" lvl="0" indent="0" algn="ctr" rtl="0">
              <a:spcBef>
                <a:spcPts val="0"/>
              </a:spcBef>
              <a:spcAft>
                <a:spcPts val="600"/>
              </a:spcAft>
              <a:buNone/>
            </a:pPr>
            <a:r>
              <a:rPr lang="en-GB" dirty="0">
                <a:solidFill>
                  <a:srgbClr val="FFFFFF"/>
                </a:solidFill>
              </a:rPr>
              <a:t>ERASMUS+ KA219</a:t>
            </a:r>
          </a:p>
        </p:txBody>
      </p:sp>
      <p:sp useBgFill="1">
        <p:nvSpPr>
          <p:cNvPr id="63" name="Rectangle 62">
            <a:extLst>
              <a:ext uri="{FF2B5EF4-FFF2-40B4-BE49-F238E27FC236}">
                <a16:creationId xmlns:a16="http://schemas.microsoft.com/office/drawing/2014/main" id="{8BD0C197-6F97-4148-BD9F-3BC50E46A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oogle Shape;56;p13"/>
          <p:cNvPicPr preferRelativeResize="0"/>
          <p:nvPr/>
        </p:nvPicPr>
        <p:blipFill>
          <a:blip r:embed="rId3">
            <a:extLst/>
          </a:blip>
          <a:stretch>
            <a:fillRect/>
          </a:stretch>
        </p:blipFill>
        <p:spPr>
          <a:xfrm>
            <a:off x="363474" y="528933"/>
            <a:ext cx="2637839" cy="2370716"/>
          </a:xfrm>
          <a:prstGeom prst="rect">
            <a:avLst/>
          </a:prstGeom>
          <a:noFill/>
        </p:spPr>
      </p:pic>
      <p:cxnSp>
        <p:nvCxnSpPr>
          <p:cNvPr id="65" name="Straight Connector 64">
            <a:extLst>
              <a:ext uri="{FF2B5EF4-FFF2-40B4-BE49-F238E27FC236}">
                <a16:creationId xmlns:a16="http://schemas.microsoft.com/office/drawing/2014/main" id="{6F6FDB19-8C2A-48D0-8728-5987EDF371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1962" y="617011"/>
            <a:ext cx="0" cy="219456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EU flag-Erasmus+_vect_POS.jpg">
            <a:extLst>
              <a:ext uri="{FF2B5EF4-FFF2-40B4-BE49-F238E27FC236}">
                <a16:creationId xmlns:a16="http://schemas.microsoft.com/office/drawing/2014/main" id="{223BA25B-1966-4BEE-BD52-414342629F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2612" y="904371"/>
            <a:ext cx="2653008" cy="756107"/>
          </a:xfrm>
          <a:prstGeom prst="rect">
            <a:avLst/>
          </a:prstGeom>
        </p:spPr>
      </p:pic>
      <p:cxnSp>
        <p:nvCxnSpPr>
          <p:cNvPr id="67" name="Straight Connector 66">
            <a:extLst>
              <a:ext uri="{FF2B5EF4-FFF2-40B4-BE49-F238E27FC236}">
                <a16:creationId xmlns:a16="http://schemas.microsoft.com/office/drawing/2014/main" id="{F09B89FA-8981-4C79-AEA8-92BBDEB7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01101" y="617011"/>
            <a:ext cx="0" cy="219456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descr="22519044_1723392614400192_740592371468441061_n.jpg">
            <a:extLst>
              <a:ext uri="{FF2B5EF4-FFF2-40B4-BE49-F238E27FC236}">
                <a16:creationId xmlns:a16="http://schemas.microsoft.com/office/drawing/2014/main" id="{ECEE2729-24B7-44C4-94A1-09791A4776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1357" y="293234"/>
            <a:ext cx="2637840" cy="1978380"/>
          </a:xfrm>
          <a:prstGeom prst="rect">
            <a:avLst/>
          </a:prstGeom>
        </p:spPr>
      </p:pic>
      <p:cxnSp>
        <p:nvCxnSpPr>
          <p:cNvPr id="69" name="Straight Connector 68">
            <a:extLst>
              <a:ext uri="{FF2B5EF4-FFF2-40B4-BE49-F238E27FC236}">
                <a16:creationId xmlns:a16="http://schemas.microsoft.com/office/drawing/2014/main" id="{0F5E87B5-6250-4AF5-88E7-E1D9745E7C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3948079"/>
            <a:ext cx="0" cy="6858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2" name="Picture 11" descr="21032551_1680686391962602_6211917935518071750_n.jpg">
            <a:extLst>
              <a:ext uri="{FF2B5EF4-FFF2-40B4-BE49-F238E27FC236}">
                <a16:creationId xmlns:a16="http://schemas.microsoft.com/office/drawing/2014/main" id="{672E5C0B-E5D7-425B-B5C8-B01DE42EE3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1362" y="1723524"/>
            <a:ext cx="1634063" cy="14319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7" name="Google Shape;127;p2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 </a:t>
            </a:r>
            <a:endParaRPr/>
          </a:p>
        </p:txBody>
      </p:sp>
      <p:pic>
        <p:nvPicPr>
          <p:cNvPr id="128" name="Google Shape;128;p22"/>
          <p:cNvPicPr preferRelativeResize="0"/>
          <p:nvPr/>
        </p:nvPicPr>
        <p:blipFill rotWithShape="1">
          <a:blip r:embed="rId3">
            <a:alphaModFix/>
          </a:blip>
          <a:srcRect l="24166" t="16631" r="26892" b="17811"/>
          <a:stretch/>
        </p:blipFill>
        <p:spPr>
          <a:xfrm>
            <a:off x="142900" y="200500"/>
            <a:ext cx="2410575" cy="3228975"/>
          </a:xfrm>
          <a:prstGeom prst="rect">
            <a:avLst/>
          </a:prstGeom>
          <a:noFill/>
          <a:ln>
            <a:noFill/>
          </a:ln>
        </p:spPr>
      </p:pic>
      <p:pic>
        <p:nvPicPr>
          <p:cNvPr id="129" name="Google Shape;129;p22"/>
          <p:cNvPicPr preferRelativeResize="0"/>
          <p:nvPr/>
        </p:nvPicPr>
        <p:blipFill>
          <a:blip r:embed="rId4">
            <a:alphaModFix/>
          </a:blip>
          <a:stretch>
            <a:fillRect/>
          </a:stretch>
        </p:blipFill>
        <p:spPr>
          <a:xfrm>
            <a:off x="4824413" y="2062638"/>
            <a:ext cx="1704975" cy="2686050"/>
          </a:xfrm>
          <a:prstGeom prst="rect">
            <a:avLst/>
          </a:prstGeom>
          <a:noFill/>
          <a:ln>
            <a:noFill/>
          </a:ln>
        </p:spPr>
      </p:pic>
      <p:pic>
        <p:nvPicPr>
          <p:cNvPr id="130" name="Google Shape;130;p22"/>
          <p:cNvPicPr preferRelativeResize="0"/>
          <p:nvPr/>
        </p:nvPicPr>
        <p:blipFill>
          <a:blip r:embed="rId5">
            <a:alphaModFix/>
          </a:blip>
          <a:stretch>
            <a:fillRect/>
          </a:stretch>
        </p:blipFill>
        <p:spPr>
          <a:xfrm>
            <a:off x="2736450" y="2016650"/>
            <a:ext cx="1743075" cy="2628900"/>
          </a:xfrm>
          <a:prstGeom prst="rect">
            <a:avLst/>
          </a:prstGeom>
          <a:noFill/>
          <a:ln>
            <a:noFill/>
          </a:ln>
        </p:spPr>
      </p:pic>
      <p:pic>
        <p:nvPicPr>
          <p:cNvPr id="131" name="Google Shape;131;p22"/>
          <p:cNvPicPr preferRelativeResize="0"/>
          <p:nvPr/>
        </p:nvPicPr>
        <p:blipFill>
          <a:blip r:embed="rId6">
            <a:alphaModFix/>
          </a:blip>
          <a:stretch>
            <a:fillRect/>
          </a:stretch>
        </p:blipFill>
        <p:spPr>
          <a:xfrm>
            <a:off x="7048500" y="560525"/>
            <a:ext cx="1657350" cy="2762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168825" y="197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Children’s Clothing</a:t>
            </a:r>
            <a:endParaRPr/>
          </a:p>
        </p:txBody>
      </p:sp>
      <p:sp>
        <p:nvSpPr>
          <p:cNvPr id="137" name="Google Shape;137;p23"/>
          <p:cNvSpPr txBox="1">
            <a:spLocks noGrp="1"/>
          </p:cNvSpPr>
          <p:nvPr>
            <p:ph type="body" idx="1"/>
          </p:nvPr>
        </p:nvSpPr>
        <p:spPr>
          <a:xfrm>
            <a:off x="216450" y="7700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GB">
                <a:solidFill>
                  <a:srgbClr val="000000"/>
                </a:solidFill>
              </a:rPr>
              <a:t>Young children wore cotton dresses, regardless of their gender. </a:t>
            </a:r>
            <a:endParaRPr>
              <a:solidFill>
                <a:srgbClr val="000000"/>
              </a:solidFill>
            </a:endParaRPr>
          </a:p>
          <a:p>
            <a:pPr marL="457200" lvl="0" indent="-342900" algn="l" rtl="0">
              <a:spcBef>
                <a:spcPts val="0"/>
              </a:spcBef>
              <a:spcAft>
                <a:spcPts val="0"/>
              </a:spcAft>
              <a:buClr>
                <a:srgbClr val="000000"/>
              </a:buClr>
              <a:buSzPts val="1800"/>
              <a:buChar char="●"/>
            </a:pPr>
            <a:r>
              <a:rPr lang="en-GB">
                <a:solidFill>
                  <a:srgbClr val="000000"/>
                </a:solidFill>
              </a:rPr>
              <a:t>When they reached the age of 5-6 years old, they started to follow the same dress code as the adults.</a:t>
            </a:r>
            <a:endParaRPr>
              <a:solidFill>
                <a:srgbClr val="000000"/>
              </a:solidFill>
            </a:endParaRPr>
          </a:p>
        </p:txBody>
      </p:sp>
      <p:pic>
        <p:nvPicPr>
          <p:cNvPr id="138" name="Google Shape;138;p23"/>
          <p:cNvPicPr preferRelativeResize="0"/>
          <p:nvPr/>
        </p:nvPicPr>
        <p:blipFill>
          <a:blip r:embed="rId3">
            <a:alphaModFix/>
          </a:blip>
          <a:stretch>
            <a:fillRect/>
          </a:stretch>
        </p:blipFill>
        <p:spPr>
          <a:xfrm>
            <a:off x="3481375" y="1576400"/>
            <a:ext cx="2339350" cy="3262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197400" y="92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500" b="1">
                <a:latin typeface="Caveat"/>
                <a:ea typeface="Caveat"/>
                <a:cs typeface="Caveat"/>
                <a:sym typeface="Caveat"/>
              </a:rPr>
              <a:t>What happened to them?</a:t>
            </a:r>
            <a:endParaRPr sz="3500" b="1">
              <a:latin typeface="Caveat"/>
              <a:ea typeface="Caveat"/>
              <a:cs typeface="Caveat"/>
              <a:sym typeface="Caveat"/>
            </a:endParaRPr>
          </a:p>
        </p:txBody>
      </p:sp>
      <p:sp>
        <p:nvSpPr>
          <p:cNvPr id="144" name="Google Shape;144;p24"/>
          <p:cNvSpPr txBox="1">
            <a:spLocks noGrp="1"/>
          </p:cNvSpPr>
          <p:nvPr>
            <p:ph type="body" idx="1"/>
          </p:nvPr>
        </p:nvSpPr>
        <p:spPr>
          <a:xfrm>
            <a:off x="311700" y="723850"/>
            <a:ext cx="8520600" cy="4210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GB">
                <a:solidFill>
                  <a:srgbClr val="000000"/>
                </a:solidFill>
              </a:rPr>
              <a:t>These traditional outfits were abandoned at the beginning of the 20th century.</a:t>
            </a:r>
            <a:endParaRPr>
              <a:solidFill>
                <a:srgbClr val="000000"/>
              </a:solidFill>
            </a:endParaRPr>
          </a:p>
          <a:p>
            <a:pPr marL="457200" lvl="0" indent="-342900" algn="l" rtl="0">
              <a:spcBef>
                <a:spcPts val="0"/>
              </a:spcBef>
              <a:spcAft>
                <a:spcPts val="0"/>
              </a:spcAft>
              <a:buClr>
                <a:srgbClr val="000000"/>
              </a:buClr>
              <a:buSzPts val="1800"/>
              <a:buChar char="●"/>
            </a:pPr>
            <a:r>
              <a:rPr lang="en-GB">
                <a:solidFill>
                  <a:srgbClr val="000000"/>
                </a:solidFill>
              </a:rPr>
              <a:t>This was mostly a consequence of the British domination because at that time a large amount of cheaper clothing was imported into Cyprus. It was easier to buy clothes rather than make them on the argalio.</a:t>
            </a:r>
            <a:endParaRPr>
              <a:solidFill>
                <a:srgbClr val="000000"/>
              </a:solidFill>
            </a:endParaRPr>
          </a:p>
        </p:txBody>
      </p:sp>
      <p:pic>
        <p:nvPicPr>
          <p:cNvPr id="145" name="Google Shape;145;p24"/>
          <p:cNvPicPr preferRelativeResize="0"/>
          <p:nvPr/>
        </p:nvPicPr>
        <p:blipFill>
          <a:blip r:embed="rId3">
            <a:alphaModFix/>
          </a:blip>
          <a:stretch>
            <a:fillRect/>
          </a:stretch>
        </p:blipFill>
        <p:spPr>
          <a:xfrm>
            <a:off x="4843475" y="2409827"/>
            <a:ext cx="3607725" cy="2065025"/>
          </a:xfrm>
          <a:prstGeom prst="rect">
            <a:avLst/>
          </a:prstGeom>
          <a:noFill/>
          <a:ln>
            <a:noFill/>
          </a:ln>
        </p:spPr>
      </p:pic>
      <p:pic>
        <p:nvPicPr>
          <p:cNvPr id="146" name="Google Shape;146;p24"/>
          <p:cNvPicPr preferRelativeResize="0"/>
          <p:nvPr/>
        </p:nvPicPr>
        <p:blipFill>
          <a:blip r:embed="rId4">
            <a:alphaModFix/>
          </a:blip>
          <a:stretch>
            <a:fillRect/>
          </a:stretch>
        </p:blipFill>
        <p:spPr>
          <a:xfrm>
            <a:off x="733425" y="2276475"/>
            <a:ext cx="3276625" cy="245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a:t>
            </a:r>
            <a:endParaRPr/>
          </a:p>
        </p:txBody>
      </p:sp>
      <p:sp>
        <p:nvSpPr>
          <p:cNvPr id="152" name="Google Shape;152;p2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 </a:t>
            </a:r>
            <a:endParaRPr/>
          </a:p>
        </p:txBody>
      </p:sp>
      <p:sp>
        <p:nvSpPr>
          <p:cNvPr id="155" name="Google Shape;155;p25"/>
          <p:cNvSpPr txBox="1">
            <a:spLocks noGrp="1"/>
          </p:cNvSpPr>
          <p:nvPr>
            <p:ph type="body" idx="4294967295"/>
          </p:nvPr>
        </p:nvSpPr>
        <p:spPr>
          <a:xfrm>
            <a:off x="623888" y="1352550"/>
            <a:ext cx="8520112" cy="341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 </a:t>
            </a:r>
            <a:endParaRPr/>
          </a:p>
        </p:txBody>
      </p:sp>
      <p:pic>
        <p:nvPicPr>
          <p:cNvPr id="153" name="Google Shape;153;p25"/>
          <p:cNvPicPr preferRelativeResize="0"/>
          <p:nvPr/>
        </p:nvPicPr>
        <p:blipFill>
          <a:blip r:embed="rId3">
            <a:alphaModFix/>
          </a:blip>
          <a:stretch>
            <a:fillRect/>
          </a:stretch>
        </p:blipFill>
        <p:spPr>
          <a:xfrm>
            <a:off x="464100" y="332888"/>
            <a:ext cx="3695725" cy="2696075"/>
          </a:xfrm>
          <a:prstGeom prst="rect">
            <a:avLst/>
          </a:prstGeom>
          <a:noFill/>
          <a:ln>
            <a:noFill/>
          </a:ln>
        </p:spPr>
      </p:pic>
      <p:pic>
        <p:nvPicPr>
          <p:cNvPr id="154" name="Google Shape;154;p25"/>
          <p:cNvPicPr preferRelativeResize="0"/>
          <p:nvPr/>
        </p:nvPicPr>
        <p:blipFill>
          <a:blip r:embed="rId4">
            <a:alphaModFix/>
          </a:blip>
          <a:stretch>
            <a:fillRect/>
          </a:stretch>
        </p:blipFill>
        <p:spPr>
          <a:xfrm>
            <a:off x="4686300" y="390050"/>
            <a:ext cx="3895900" cy="2181700"/>
          </a:xfrm>
          <a:prstGeom prst="rect">
            <a:avLst/>
          </a:prstGeom>
          <a:noFill/>
          <a:ln>
            <a:noFill/>
          </a:ln>
        </p:spPr>
      </p:pic>
      <p:pic>
        <p:nvPicPr>
          <p:cNvPr id="156" name="Google Shape;156;p25"/>
          <p:cNvPicPr preferRelativeResize="0"/>
          <p:nvPr/>
        </p:nvPicPr>
        <p:blipFill>
          <a:blip r:embed="rId5">
            <a:alphaModFix/>
          </a:blip>
          <a:stretch>
            <a:fillRect/>
          </a:stretch>
        </p:blipFill>
        <p:spPr>
          <a:xfrm>
            <a:off x="228600" y="2857500"/>
            <a:ext cx="3302050" cy="2095975"/>
          </a:xfrm>
          <a:prstGeom prst="rect">
            <a:avLst/>
          </a:prstGeom>
          <a:noFill/>
          <a:ln>
            <a:noFill/>
          </a:ln>
        </p:spPr>
      </p:pic>
      <p:pic>
        <p:nvPicPr>
          <p:cNvPr id="157" name="Google Shape;157;p25"/>
          <p:cNvPicPr preferRelativeResize="0"/>
          <p:nvPr/>
        </p:nvPicPr>
        <p:blipFill>
          <a:blip r:embed="rId6">
            <a:alphaModFix/>
          </a:blip>
          <a:stretch>
            <a:fillRect/>
          </a:stretch>
        </p:blipFill>
        <p:spPr>
          <a:xfrm>
            <a:off x="4007425" y="2748713"/>
            <a:ext cx="3088725" cy="2313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a:t>
            </a:r>
            <a:endParaRPr/>
          </a:p>
        </p:txBody>
      </p:sp>
      <p:sp>
        <p:nvSpPr>
          <p:cNvPr id="163" name="Google Shape;163;p2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 </a:t>
            </a:r>
            <a:endParaRPr/>
          </a:p>
        </p:txBody>
      </p:sp>
      <p:pic>
        <p:nvPicPr>
          <p:cNvPr id="164" name="Google Shape;164;p26"/>
          <p:cNvPicPr preferRelativeResize="0"/>
          <p:nvPr/>
        </p:nvPicPr>
        <p:blipFill>
          <a:blip r:embed="rId3">
            <a:alphaModFix/>
          </a:blip>
          <a:stretch>
            <a:fillRect/>
          </a:stretch>
        </p:blipFill>
        <p:spPr>
          <a:xfrm>
            <a:off x="2101662" y="359300"/>
            <a:ext cx="4940675" cy="3317825"/>
          </a:xfrm>
          <a:prstGeom prst="rect">
            <a:avLst/>
          </a:prstGeom>
          <a:noFill/>
          <a:ln>
            <a:noFill/>
          </a:ln>
        </p:spPr>
      </p:pic>
      <p:sp>
        <p:nvSpPr>
          <p:cNvPr id="165" name="Google Shape;165;p26"/>
          <p:cNvSpPr txBox="1"/>
          <p:nvPr/>
        </p:nvSpPr>
        <p:spPr>
          <a:xfrm>
            <a:off x="3009925" y="3858100"/>
            <a:ext cx="3086100" cy="5727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None/>
            </a:pPr>
            <a:r>
              <a:rPr lang="en-GB" sz="3000"/>
              <a:t>Thank you!</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13775" y="312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500" b="1">
                <a:latin typeface="Caveat"/>
                <a:ea typeface="Caveat"/>
                <a:cs typeface="Caveat"/>
                <a:sym typeface="Caveat"/>
              </a:rPr>
              <a:t>Generally. . . </a:t>
            </a:r>
            <a:endParaRPr sz="3500" b="1">
              <a:latin typeface="Caveat"/>
              <a:ea typeface="Caveat"/>
              <a:cs typeface="Caveat"/>
              <a:sym typeface="Caveat"/>
            </a:endParaRPr>
          </a:p>
        </p:txBody>
      </p:sp>
      <p:sp>
        <p:nvSpPr>
          <p:cNvPr id="62" name="Google Shape;62;p14"/>
          <p:cNvSpPr txBox="1">
            <a:spLocks noGrp="1"/>
          </p:cNvSpPr>
          <p:nvPr>
            <p:ph type="body" idx="1"/>
          </p:nvPr>
        </p:nvSpPr>
        <p:spPr>
          <a:xfrm>
            <a:off x="311700" y="1141050"/>
            <a:ext cx="8520600" cy="3416400"/>
          </a:xfrm>
          <a:prstGeom prst="rect">
            <a:avLst/>
          </a:prstGeom>
        </p:spPr>
        <p:txBody>
          <a:bodyPr spcFirstLastPara="1" wrap="square" lIns="91425" tIns="91425" rIns="91425" bIns="91425" anchor="t" anchorCtr="0">
            <a:noAutofit/>
          </a:bodyPr>
          <a:lstStyle/>
          <a:p>
            <a:pPr marL="457200" lvl="0" indent="-342900" algn="just" rtl="0">
              <a:lnSpc>
                <a:spcPct val="150000"/>
              </a:lnSpc>
              <a:spcBef>
                <a:spcPts val="0"/>
              </a:spcBef>
              <a:spcAft>
                <a:spcPts val="0"/>
              </a:spcAft>
              <a:buClr>
                <a:srgbClr val="000000"/>
              </a:buClr>
              <a:buSzPts val="1800"/>
              <a:buChar char="●"/>
            </a:pPr>
            <a:r>
              <a:rPr lang="en-GB">
                <a:solidFill>
                  <a:srgbClr val="000000"/>
                </a:solidFill>
              </a:rPr>
              <a:t>The Cypriot clothing offered comfort, beauty and grace to those wearing it.</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GB">
                <a:solidFill>
                  <a:srgbClr val="000000"/>
                </a:solidFill>
              </a:rPr>
              <a:t>Traditional costumes are a fundamental fragment of the Cypriot culture.</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GB">
                <a:solidFill>
                  <a:srgbClr val="000000"/>
                </a:solidFill>
              </a:rPr>
              <a:t>They reflect the lifestyle and habitual behaviour of the people. </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GB">
                <a:solidFill>
                  <a:srgbClr val="000000"/>
                </a:solidFill>
              </a:rPr>
              <a:t>The designs and fabrics used for the clothes revealed the social class of the owner.</a:t>
            </a:r>
            <a:endParaRPr>
              <a:solidFill>
                <a:srgbClr val="000000"/>
              </a:solidFill>
            </a:endParaRPr>
          </a:p>
          <a:p>
            <a:pPr marL="457200" lvl="0" indent="-342900" algn="just" rtl="0">
              <a:lnSpc>
                <a:spcPct val="150000"/>
              </a:lnSpc>
              <a:spcBef>
                <a:spcPts val="0"/>
              </a:spcBef>
              <a:spcAft>
                <a:spcPts val="0"/>
              </a:spcAft>
              <a:buClr>
                <a:srgbClr val="000000"/>
              </a:buClr>
              <a:buSzPts val="1800"/>
              <a:buChar char="●"/>
            </a:pPr>
            <a:r>
              <a:rPr lang="en-GB">
                <a:solidFill>
                  <a:srgbClr val="000000"/>
                </a:solidFill>
              </a:rPr>
              <a:t>The materials used to produce traditional Cypriot clothing were cotton and silk of local production.</a:t>
            </a:r>
            <a:endParaRPr>
              <a:solidFill>
                <a:srgbClr val="000000"/>
              </a:solidFill>
            </a:endParaRPr>
          </a:p>
          <a:p>
            <a:pPr marL="0" lvl="0" indent="0" algn="l" rtl="0">
              <a:lnSpc>
                <a:spcPct val="150000"/>
              </a:lnSpc>
              <a:spcBef>
                <a:spcPts val="1100"/>
              </a:spcBef>
              <a:spcAft>
                <a:spcPts val="1600"/>
              </a:spcAft>
              <a:buNone/>
            </a:pPr>
            <a:endParaRPr>
              <a:solidFill>
                <a:srgbClr val="000000"/>
              </a:solidFill>
            </a:endParaRPr>
          </a:p>
        </p:txBody>
      </p:sp>
      <p:pic>
        <p:nvPicPr>
          <p:cNvPr id="63" name="Google Shape;63;p14"/>
          <p:cNvPicPr preferRelativeResize="0"/>
          <p:nvPr/>
        </p:nvPicPr>
        <p:blipFill>
          <a:blip r:embed="rId3">
            <a:alphaModFix/>
          </a:blip>
          <a:stretch>
            <a:fillRect/>
          </a:stretch>
        </p:blipFill>
        <p:spPr>
          <a:xfrm>
            <a:off x="5731199" y="3639874"/>
            <a:ext cx="2452775" cy="1632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Womens’ Garments</a:t>
            </a:r>
            <a:endParaRPr/>
          </a:p>
        </p:txBody>
      </p:sp>
      <p:sp>
        <p:nvSpPr>
          <p:cNvPr id="69" name="Google Shape;69;p15"/>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GB">
                <a:solidFill>
                  <a:srgbClr val="000000"/>
                </a:solidFill>
              </a:rPr>
              <a:t>Made from a fabric called ‘Alatzia’, which basically was cotton .</a:t>
            </a:r>
            <a:endParaRPr>
              <a:solidFill>
                <a:srgbClr val="000000"/>
              </a:solidFill>
            </a:endParaRPr>
          </a:p>
          <a:p>
            <a:pPr marL="457200" lvl="0" indent="-342900" algn="l" rtl="0">
              <a:spcBef>
                <a:spcPts val="0"/>
              </a:spcBef>
              <a:spcAft>
                <a:spcPts val="0"/>
              </a:spcAft>
              <a:buClr>
                <a:srgbClr val="000000"/>
              </a:buClr>
              <a:buSzPts val="1800"/>
              <a:buChar char="●"/>
            </a:pPr>
            <a:r>
              <a:rPr lang="en-GB">
                <a:solidFill>
                  <a:srgbClr val="000000"/>
                </a:solidFill>
              </a:rPr>
              <a:t>Every item was made by the women themselves on the ‘Argalio’ or ‘Voufa’ (an instrument used to make fabric).</a:t>
            </a:r>
            <a:endParaRPr>
              <a:solidFill>
                <a:srgbClr val="000000"/>
              </a:solidFill>
            </a:endParaRPr>
          </a:p>
          <a:p>
            <a:pPr marL="457200" lvl="0" indent="0" algn="l" rtl="0">
              <a:spcBef>
                <a:spcPts val="1600"/>
              </a:spcBef>
              <a:spcAft>
                <a:spcPts val="1600"/>
              </a:spcAft>
              <a:buNone/>
            </a:pPr>
            <a:endParaRPr>
              <a:solidFill>
                <a:srgbClr val="000000"/>
              </a:solidFill>
            </a:endParaRPr>
          </a:p>
        </p:txBody>
      </p:sp>
      <p:pic>
        <p:nvPicPr>
          <p:cNvPr id="70" name="Google Shape;70;p15"/>
          <p:cNvPicPr preferRelativeResize="0"/>
          <p:nvPr/>
        </p:nvPicPr>
        <p:blipFill>
          <a:blip r:embed="rId3">
            <a:alphaModFix/>
          </a:blip>
          <a:stretch>
            <a:fillRect/>
          </a:stretch>
        </p:blipFill>
        <p:spPr>
          <a:xfrm>
            <a:off x="4572000" y="2255800"/>
            <a:ext cx="3975827" cy="2704150"/>
          </a:xfrm>
          <a:prstGeom prst="rect">
            <a:avLst/>
          </a:prstGeom>
          <a:noFill/>
          <a:ln>
            <a:noFill/>
          </a:ln>
        </p:spPr>
      </p:pic>
      <p:pic>
        <p:nvPicPr>
          <p:cNvPr id="71" name="Google Shape;71;p15"/>
          <p:cNvPicPr preferRelativeResize="0"/>
          <p:nvPr/>
        </p:nvPicPr>
        <p:blipFill>
          <a:blip r:embed="rId4">
            <a:alphaModFix/>
          </a:blip>
          <a:stretch>
            <a:fillRect/>
          </a:stretch>
        </p:blipFill>
        <p:spPr>
          <a:xfrm>
            <a:off x="479650" y="2230225"/>
            <a:ext cx="3612850" cy="2755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a:t>
            </a:r>
            <a:endParaRPr/>
          </a:p>
        </p:txBody>
      </p:sp>
      <p:sp>
        <p:nvSpPr>
          <p:cNvPr id="77" name="Google Shape;77;p16"/>
          <p:cNvSpPr txBox="1">
            <a:spLocks noGrp="1"/>
          </p:cNvSpPr>
          <p:nvPr>
            <p:ph type="body" idx="1"/>
          </p:nvPr>
        </p:nvSpPr>
        <p:spPr>
          <a:xfrm>
            <a:off x="362725" y="-43350"/>
            <a:ext cx="8520600" cy="523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a:t>
            </a:r>
            <a:endParaRPr/>
          </a:p>
          <a:p>
            <a:pPr marL="0" lvl="0" indent="0" algn="l" rtl="0">
              <a:spcBef>
                <a:spcPts val="1600"/>
              </a:spcBef>
              <a:spcAft>
                <a:spcPts val="1600"/>
              </a:spcAft>
              <a:buNone/>
            </a:pPr>
            <a:endParaRPr/>
          </a:p>
        </p:txBody>
      </p:sp>
      <p:pic>
        <p:nvPicPr>
          <p:cNvPr id="78" name="Google Shape;78;p16"/>
          <p:cNvPicPr preferRelativeResize="0"/>
          <p:nvPr/>
        </p:nvPicPr>
        <p:blipFill>
          <a:blip r:embed="rId3">
            <a:alphaModFix/>
          </a:blip>
          <a:stretch>
            <a:fillRect/>
          </a:stretch>
        </p:blipFill>
        <p:spPr>
          <a:xfrm>
            <a:off x="7654124" y="2571750"/>
            <a:ext cx="1489875" cy="2561525"/>
          </a:xfrm>
          <a:prstGeom prst="rect">
            <a:avLst/>
          </a:prstGeom>
          <a:noFill/>
          <a:ln>
            <a:noFill/>
          </a:ln>
        </p:spPr>
      </p:pic>
      <p:sp>
        <p:nvSpPr>
          <p:cNvPr id="79" name="Google Shape;79;p16"/>
          <p:cNvSpPr txBox="1"/>
          <p:nvPr/>
        </p:nvSpPr>
        <p:spPr>
          <a:xfrm>
            <a:off x="194050" y="-25"/>
            <a:ext cx="5123100" cy="4995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GB" sz="1800"/>
              <a:t>The cotton was dyed by the women themselves.</a:t>
            </a:r>
            <a:endParaRPr sz="1800"/>
          </a:p>
          <a:p>
            <a:pPr marL="457200" lvl="0" indent="-342900" algn="l" rtl="0">
              <a:lnSpc>
                <a:spcPct val="115000"/>
              </a:lnSpc>
              <a:spcBef>
                <a:spcPts val="0"/>
              </a:spcBef>
              <a:spcAft>
                <a:spcPts val="0"/>
              </a:spcAft>
              <a:buSzPts val="1800"/>
              <a:buChar char="●"/>
            </a:pPr>
            <a:r>
              <a:rPr lang="en-GB" sz="1800"/>
              <a:t>Just like men, rich women had the economic ability to make outfits from silk, not just cotton.</a:t>
            </a:r>
            <a:endParaRPr sz="1800"/>
          </a:p>
          <a:p>
            <a:pPr marL="457200" lvl="0" indent="-342900" algn="l" rtl="0">
              <a:lnSpc>
                <a:spcPct val="115000"/>
              </a:lnSpc>
              <a:spcBef>
                <a:spcPts val="1600"/>
              </a:spcBef>
              <a:spcAft>
                <a:spcPts val="0"/>
              </a:spcAft>
              <a:buSzPts val="1800"/>
              <a:buChar char="●"/>
            </a:pPr>
            <a:r>
              <a:rPr lang="en-GB" sz="1800"/>
              <a:t>The skirt had many folds, for the purpose of making it as loose as possible in order to  conceal the woman’s figure. In addition it was so long it usually touched the ground, something that made the outfit less practical and efficient in terms of walking.</a:t>
            </a:r>
            <a:endParaRPr sz="1800"/>
          </a:p>
          <a:p>
            <a:pPr marL="457200" lvl="0" indent="-342900" algn="l" rtl="0">
              <a:lnSpc>
                <a:spcPct val="115000"/>
              </a:lnSpc>
              <a:spcBef>
                <a:spcPts val="1600"/>
              </a:spcBef>
              <a:spcAft>
                <a:spcPts val="0"/>
              </a:spcAft>
              <a:buSzPts val="1800"/>
              <a:buChar char="●"/>
            </a:pPr>
            <a:r>
              <a:rPr lang="en-GB" sz="1800"/>
              <a:t>The shirt worn inside the main dress was long sleeved so as to hide as much of the woman’s skin as possible.</a:t>
            </a:r>
            <a:endParaRPr sz="1800"/>
          </a:p>
          <a:p>
            <a:pPr marL="0" lvl="0" indent="0" algn="l" rtl="0">
              <a:spcBef>
                <a:spcPts val="1600"/>
              </a:spcBef>
              <a:spcAft>
                <a:spcPts val="0"/>
              </a:spcAft>
              <a:buNone/>
            </a:pPr>
            <a:endParaRPr/>
          </a:p>
        </p:txBody>
      </p:sp>
      <p:sp>
        <p:nvSpPr>
          <p:cNvPr id="80" name="Google Shape;80;p16"/>
          <p:cNvSpPr txBox="1"/>
          <p:nvPr/>
        </p:nvSpPr>
        <p:spPr>
          <a:xfrm>
            <a:off x="5306925" y="137700"/>
            <a:ext cx="3724800" cy="2265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sz="1800"/>
              <a:t>The hair was braided and covered with a piece of cloth- ‘mantili’- that was hand-stitched by the woman herself. The mantili had to cover the braided hair and ears well.</a:t>
            </a:r>
            <a:endParaRPr sz="1800"/>
          </a:p>
        </p:txBody>
      </p:sp>
      <p:pic>
        <p:nvPicPr>
          <p:cNvPr id="81" name="Google Shape;81;p16"/>
          <p:cNvPicPr preferRelativeResize="0"/>
          <p:nvPr/>
        </p:nvPicPr>
        <p:blipFill rotWithShape="1">
          <a:blip r:embed="rId4">
            <a:alphaModFix/>
          </a:blip>
          <a:srcRect l="65057" t="7244" r="5598"/>
          <a:stretch/>
        </p:blipFill>
        <p:spPr>
          <a:xfrm>
            <a:off x="6562750" y="2296000"/>
            <a:ext cx="885825" cy="2772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a:t>
            </a:r>
            <a:endParaRPr/>
          </a:p>
        </p:txBody>
      </p:sp>
      <p:sp>
        <p:nvSpPr>
          <p:cNvPr id="87" name="Google Shape;87;p17"/>
          <p:cNvSpPr txBox="1">
            <a:spLocks noGrp="1"/>
          </p:cNvSpPr>
          <p:nvPr>
            <p:ph type="body" idx="1"/>
          </p:nvPr>
        </p:nvSpPr>
        <p:spPr>
          <a:xfrm>
            <a:off x="254550" y="445025"/>
            <a:ext cx="8520600" cy="4620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GB">
                <a:solidFill>
                  <a:srgbClr val="000000"/>
                </a:solidFill>
              </a:rPr>
              <a:t>The outer part of the outfit was the ‘alatzia’, that made of cotton,and usually had a white base with vertical stripes of either deep red, blue, orange or green colour</a:t>
            </a:r>
            <a:endParaRPr>
              <a:solidFill>
                <a:srgbClr val="000000"/>
              </a:solidFill>
            </a:endParaRPr>
          </a:p>
        </p:txBody>
      </p:sp>
      <p:pic>
        <p:nvPicPr>
          <p:cNvPr id="88" name="Google Shape;88;p17"/>
          <p:cNvPicPr preferRelativeResize="0"/>
          <p:nvPr/>
        </p:nvPicPr>
        <p:blipFill>
          <a:blip r:embed="rId3">
            <a:alphaModFix/>
          </a:blip>
          <a:stretch>
            <a:fillRect/>
          </a:stretch>
        </p:blipFill>
        <p:spPr>
          <a:xfrm>
            <a:off x="2614625" y="2028825"/>
            <a:ext cx="3522950" cy="2638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a:t>
            </a:r>
            <a:endParaRPr/>
          </a:p>
        </p:txBody>
      </p:sp>
      <p:sp>
        <p:nvSpPr>
          <p:cNvPr id="94" name="Google Shape;94;p18"/>
          <p:cNvSpPr txBox="1">
            <a:spLocks noGrp="1"/>
          </p:cNvSpPr>
          <p:nvPr>
            <p:ph type="body" idx="1"/>
          </p:nvPr>
        </p:nvSpPr>
        <p:spPr>
          <a:xfrm>
            <a:off x="352525" y="331600"/>
            <a:ext cx="8520600" cy="4237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GB">
                <a:solidFill>
                  <a:srgbClr val="000000"/>
                </a:solidFill>
              </a:rPr>
              <a:t>Even though the skirt was loose to conceal the bottom half of the figue, the waist was tied with a cloth, usually lace, to create a feminine effect. </a:t>
            </a:r>
            <a:endParaRPr>
              <a:solidFill>
                <a:srgbClr val="000000"/>
              </a:solidFill>
            </a:endParaRPr>
          </a:p>
        </p:txBody>
      </p:sp>
      <p:pic>
        <p:nvPicPr>
          <p:cNvPr id="95" name="Google Shape;95;p18"/>
          <p:cNvPicPr preferRelativeResize="0"/>
          <p:nvPr/>
        </p:nvPicPr>
        <p:blipFill>
          <a:blip r:embed="rId3">
            <a:alphaModFix/>
          </a:blip>
          <a:stretch>
            <a:fillRect/>
          </a:stretch>
        </p:blipFill>
        <p:spPr>
          <a:xfrm>
            <a:off x="1552725" y="1369688"/>
            <a:ext cx="4123017" cy="2308875"/>
          </a:xfrm>
          <a:prstGeom prst="rect">
            <a:avLst/>
          </a:prstGeom>
          <a:noFill/>
          <a:ln>
            <a:noFill/>
          </a:ln>
        </p:spPr>
      </p:pic>
      <p:pic>
        <p:nvPicPr>
          <p:cNvPr id="96" name="Google Shape;96;p18"/>
          <p:cNvPicPr preferRelativeResize="0"/>
          <p:nvPr/>
        </p:nvPicPr>
        <p:blipFill>
          <a:blip r:embed="rId4">
            <a:alphaModFix/>
          </a:blip>
          <a:stretch>
            <a:fillRect/>
          </a:stretch>
        </p:blipFill>
        <p:spPr>
          <a:xfrm>
            <a:off x="183850" y="1248951"/>
            <a:ext cx="2102300" cy="3503825"/>
          </a:xfrm>
          <a:prstGeom prst="rect">
            <a:avLst/>
          </a:prstGeom>
          <a:noFill/>
          <a:ln>
            <a:noFill/>
          </a:ln>
        </p:spPr>
      </p:pic>
      <p:pic>
        <p:nvPicPr>
          <p:cNvPr id="97" name="Google Shape;97;p18"/>
          <p:cNvPicPr preferRelativeResize="0"/>
          <p:nvPr/>
        </p:nvPicPr>
        <p:blipFill rotWithShape="1">
          <a:blip r:embed="rId5">
            <a:alphaModFix/>
          </a:blip>
          <a:srcRect l="55170" r="-55170"/>
          <a:stretch/>
        </p:blipFill>
        <p:spPr>
          <a:xfrm>
            <a:off x="5675750" y="1295903"/>
            <a:ext cx="3848150" cy="2308885"/>
          </a:xfrm>
          <a:prstGeom prst="rect">
            <a:avLst/>
          </a:prstGeom>
          <a:noFill/>
          <a:ln>
            <a:noFill/>
          </a:ln>
        </p:spPr>
      </p:pic>
      <p:pic>
        <p:nvPicPr>
          <p:cNvPr id="98" name="Google Shape;98;p18"/>
          <p:cNvPicPr preferRelativeResize="0"/>
          <p:nvPr/>
        </p:nvPicPr>
        <p:blipFill>
          <a:blip r:embed="rId6">
            <a:alphaModFix/>
          </a:blip>
          <a:stretch>
            <a:fillRect/>
          </a:stretch>
        </p:blipFill>
        <p:spPr>
          <a:xfrm>
            <a:off x="7439025" y="1130150"/>
            <a:ext cx="847750" cy="3056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a:t>
            </a:r>
            <a:endParaRPr/>
          </a:p>
        </p:txBody>
      </p:sp>
      <p:sp>
        <p:nvSpPr>
          <p:cNvPr id="104" name="Google Shape;104;p19"/>
          <p:cNvSpPr txBox="1">
            <a:spLocks noGrp="1"/>
          </p:cNvSpPr>
          <p:nvPr>
            <p:ph type="body" idx="1"/>
          </p:nvPr>
        </p:nvSpPr>
        <p:spPr>
          <a:xfrm>
            <a:off x="311700" y="314250"/>
            <a:ext cx="8520600" cy="4254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GB">
                <a:solidFill>
                  <a:srgbClr val="000000"/>
                </a:solidFill>
              </a:rPr>
              <a:t>As for the wedding outfit, poor women usually wore their everyday dress but with a red mantili, so that the bride would stand out, and plenty of jewellery.</a:t>
            </a:r>
            <a:endParaRPr>
              <a:solidFill>
                <a:srgbClr val="000000"/>
              </a:solidFill>
            </a:endParaRPr>
          </a:p>
        </p:txBody>
      </p:sp>
      <p:pic>
        <p:nvPicPr>
          <p:cNvPr id="105" name="Google Shape;105;p19"/>
          <p:cNvPicPr preferRelativeResize="0"/>
          <p:nvPr/>
        </p:nvPicPr>
        <p:blipFill>
          <a:blip r:embed="rId3">
            <a:alphaModFix/>
          </a:blip>
          <a:stretch>
            <a:fillRect/>
          </a:stretch>
        </p:blipFill>
        <p:spPr>
          <a:xfrm>
            <a:off x="4736804" y="1860254"/>
            <a:ext cx="3516700" cy="2340200"/>
          </a:xfrm>
          <a:prstGeom prst="rect">
            <a:avLst/>
          </a:prstGeom>
          <a:noFill/>
          <a:ln>
            <a:noFill/>
          </a:ln>
        </p:spPr>
      </p:pic>
      <p:pic>
        <p:nvPicPr>
          <p:cNvPr id="106" name="Google Shape;106;p19"/>
          <p:cNvPicPr preferRelativeResize="0"/>
          <p:nvPr/>
        </p:nvPicPr>
        <p:blipFill>
          <a:blip r:embed="rId4">
            <a:alphaModFix/>
          </a:blip>
          <a:stretch>
            <a:fillRect/>
          </a:stretch>
        </p:blipFill>
        <p:spPr>
          <a:xfrm>
            <a:off x="1226825" y="1473150"/>
            <a:ext cx="2282300" cy="3114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245025" y="206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500" b="1">
                <a:latin typeface="Caveat"/>
                <a:ea typeface="Caveat"/>
                <a:cs typeface="Caveat"/>
                <a:sym typeface="Caveat"/>
              </a:rPr>
              <a:t>Mens’ Garments</a:t>
            </a:r>
            <a:endParaRPr sz="3500" b="1">
              <a:latin typeface="Caveat"/>
              <a:ea typeface="Caveat"/>
              <a:cs typeface="Caveat"/>
              <a:sym typeface="Caveat"/>
            </a:endParaRPr>
          </a:p>
        </p:txBody>
      </p:sp>
      <p:sp>
        <p:nvSpPr>
          <p:cNvPr id="112" name="Google Shape;112;p20"/>
          <p:cNvSpPr txBox="1">
            <a:spLocks noGrp="1"/>
          </p:cNvSpPr>
          <p:nvPr>
            <p:ph type="body" idx="1"/>
          </p:nvPr>
        </p:nvSpPr>
        <p:spPr>
          <a:xfrm>
            <a:off x="311700" y="895825"/>
            <a:ext cx="8520600" cy="41721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Char char="●"/>
            </a:pPr>
            <a:r>
              <a:rPr lang="en-GB">
                <a:solidFill>
                  <a:srgbClr val="000000"/>
                </a:solidFill>
              </a:rPr>
              <a:t>When thinking about Cypriot traditional outfits, the first thing that comes to most people’s minds is the ‘vraka’. This was the equivalent of trousers. </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GB">
                <a:solidFill>
                  <a:srgbClr val="000000"/>
                </a:solidFill>
              </a:rPr>
              <a:t>The vraka ws made of cotton, and assembled with the aid of a ‘voufa’ or ‘argalio’.</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GB">
                <a:solidFill>
                  <a:srgbClr val="000000"/>
                </a:solidFill>
              </a:rPr>
              <a:t>A lot of fabric was needed, in order to achieve the baggy look.</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GB">
                <a:solidFill>
                  <a:srgbClr val="000000"/>
                </a:solidFill>
              </a:rPr>
              <a:t>Tied around the waist was the ‘zonarin’ which was a long strand of wool serving as a belt. It’s also where men kept their wallet- ‘poutzin’ -and knife. </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GB">
                <a:solidFill>
                  <a:srgbClr val="000000"/>
                </a:solidFill>
              </a:rPr>
              <a:t>Accompanying the vraka were the tall boots- ‘podines’ - which were very practical considering the fact that men worked in the fields.</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a:t>
            </a:r>
            <a:endParaRPr/>
          </a:p>
        </p:txBody>
      </p:sp>
      <p:sp>
        <p:nvSpPr>
          <p:cNvPr id="118" name="Google Shape;118;p21"/>
          <p:cNvSpPr txBox="1">
            <a:spLocks noGrp="1"/>
          </p:cNvSpPr>
          <p:nvPr>
            <p:ph type="body" idx="1"/>
          </p:nvPr>
        </p:nvSpPr>
        <p:spPr>
          <a:xfrm>
            <a:off x="130725" y="61075"/>
            <a:ext cx="8520600" cy="44352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Char char="●"/>
            </a:pPr>
            <a:r>
              <a:rPr lang="en-GB">
                <a:solidFill>
                  <a:srgbClr val="000000"/>
                </a:solidFill>
              </a:rPr>
              <a:t>The shirt- ‘poukamiso’ - was usually dark coloured and made from cheap, fabric, but in weddings the groom would wear a white, silk shirt. Gradually, a collar was also added to the shirt.</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GB">
                <a:solidFill>
                  <a:srgbClr val="000000"/>
                </a:solidFill>
              </a:rPr>
              <a:t>On top of the shirt they wore a ‘gileko’ which was a dark coloured, vest decorated with embroidered details and made of either velvet or wool.</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GB">
                <a:solidFill>
                  <a:srgbClr val="000000"/>
                </a:solidFill>
              </a:rPr>
              <a:t>They tied on their forehead a ‘fesi/mantili’.</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GB">
                <a:solidFill>
                  <a:srgbClr val="000000"/>
                </a:solidFill>
              </a:rPr>
              <a:t>Shepherds and field workers also tended to hold a ‘verka’ </a:t>
            </a:r>
            <a:endParaRPr>
              <a:solidFill>
                <a:srgbClr val="000000"/>
              </a:solidFill>
            </a:endParaRPr>
          </a:p>
          <a:p>
            <a:pPr marL="457200" lvl="0" indent="0" algn="l" rtl="0">
              <a:lnSpc>
                <a:spcPct val="100000"/>
              </a:lnSpc>
              <a:spcBef>
                <a:spcPts val="1600"/>
              </a:spcBef>
              <a:spcAft>
                <a:spcPts val="0"/>
              </a:spcAft>
              <a:buNone/>
            </a:pPr>
            <a:r>
              <a:rPr lang="en-GB">
                <a:solidFill>
                  <a:srgbClr val="000000"/>
                </a:solidFill>
              </a:rPr>
              <a:t>stick on which they leaned on when tired or bored.</a:t>
            </a:r>
            <a:endParaRPr>
              <a:solidFill>
                <a:srgbClr val="000000"/>
              </a:solidFill>
            </a:endParaRPr>
          </a:p>
          <a:p>
            <a:pPr marL="457200" lvl="0" indent="0" algn="l" rtl="0">
              <a:lnSpc>
                <a:spcPct val="100000"/>
              </a:lnSpc>
              <a:spcBef>
                <a:spcPts val="1600"/>
              </a:spcBef>
              <a:spcAft>
                <a:spcPts val="0"/>
              </a:spcAft>
              <a:buNone/>
            </a:pPr>
            <a:endParaRPr/>
          </a:p>
          <a:p>
            <a:pPr marL="0" lvl="0" indent="0" algn="l" rtl="0">
              <a:lnSpc>
                <a:spcPct val="150000"/>
              </a:lnSpc>
              <a:spcBef>
                <a:spcPts val="1600"/>
              </a:spcBef>
              <a:spcAft>
                <a:spcPts val="1600"/>
              </a:spcAft>
              <a:buNone/>
            </a:pPr>
            <a:endParaRPr/>
          </a:p>
        </p:txBody>
      </p:sp>
      <p:pic>
        <p:nvPicPr>
          <p:cNvPr id="119" name="Google Shape;119;p21"/>
          <p:cNvPicPr preferRelativeResize="0"/>
          <p:nvPr/>
        </p:nvPicPr>
        <p:blipFill rotWithShape="1">
          <a:blip r:embed="rId3">
            <a:alphaModFix/>
          </a:blip>
          <a:srcRect l="54329" t="4814" r="13321" b="7650"/>
          <a:stretch/>
        </p:blipFill>
        <p:spPr>
          <a:xfrm>
            <a:off x="6984425" y="2524125"/>
            <a:ext cx="1588100" cy="2406450"/>
          </a:xfrm>
          <a:prstGeom prst="rect">
            <a:avLst/>
          </a:prstGeom>
          <a:noFill/>
          <a:ln>
            <a:noFill/>
          </a:ln>
        </p:spPr>
      </p:pic>
      <p:pic>
        <p:nvPicPr>
          <p:cNvPr id="120" name="Google Shape;120;p21"/>
          <p:cNvPicPr preferRelativeResize="0"/>
          <p:nvPr/>
        </p:nvPicPr>
        <p:blipFill rotWithShape="1">
          <a:blip r:embed="rId4">
            <a:alphaModFix/>
          </a:blip>
          <a:srcRect l="36564" t="6455" r="-4642" b="11831"/>
          <a:stretch/>
        </p:blipFill>
        <p:spPr>
          <a:xfrm>
            <a:off x="419125" y="3334225"/>
            <a:ext cx="1848900" cy="1809275"/>
          </a:xfrm>
          <a:prstGeom prst="rect">
            <a:avLst/>
          </a:prstGeom>
          <a:noFill/>
          <a:ln>
            <a:noFill/>
          </a:ln>
        </p:spPr>
      </p:pic>
      <p:pic>
        <p:nvPicPr>
          <p:cNvPr id="121" name="Google Shape;121;p21"/>
          <p:cNvPicPr preferRelativeResize="0"/>
          <p:nvPr/>
        </p:nvPicPr>
        <p:blipFill>
          <a:blip r:embed="rId5">
            <a:alphaModFix/>
          </a:blip>
          <a:stretch>
            <a:fillRect/>
          </a:stretch>
        </p:blipFill>
        <p:spPr>
          <a:xfrm>
            <a:off x="3400425" y="3400413"/>
            <a:ext cx="2857500" cy="1600200"/>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699</Words>
  <Application>Microsoft Office PowerPoint</Application>
  <PresentationFormat>On-screen Show (16:9)</PresentationFormat>
  <Paragraphs>50</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Tw Cen MT</vt:lpstr>
      <vt:lpstr>Wingdings 3</vt:lpstr>
      <vt:lpstr>Tw Cen MT Condensed</vt:lpstr>
      <vt:lpstr>Caveat</vt:lpstr>
      <vt:lpstr>Integral</vt:lpstr>
      <vt:lpstr>Traditional Cypriot Costumes</vt:lpstr>
      <vt:lpstr>Generally. . . </vt:lpstr>
      <vt:lpstr>Womens’ Garments</vt:lpstr>
      <vt:lpstr> </vt:lpstr>
      <vt:lpstr> </vt:lpstr>
      <vt:lpstr> </vt:lpstr>
      <vt:lpstr> </vt:lpstr>
      <vt:lpstr>Mens’ Garments</vt:lpstr>
      <vt:lpstr> </vt:lpstr>
      <vt:lpstr> </vt:lpstr>
      <vt:lpstr>Children’s Clothing</vt:lpstr>
      <vt:lpstr>What happened to them?</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Cypriot Costumes</dc:title>
  <dc:creator>Stephanie Robb</dc:creator>
  <cp:lastModifiedBy>Stephanie Robb</cp:lastModifiedBy>
  <cp:revision>2</cp:revision>
  <dcterms:created xsi:type="dcterms:W3CDTF">2018-10-20T11:04:05Z</dcterms:created>
  <dcterms:modified xsi:type="dcterms:W3CDTF">2018-10-20T11:51:08Z</dcterms:modified>
</cp:coreProperties>
</file>