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81" r:id="rId4"/>
    <p:sldId id="260" r:id="rId5"/>
    <p:sldId id="262" r:id="rId6"/>
    <p:sldId id="261" r:id="rId7"/>
    <p:sldId id="282" r:id="rId8"/>
    <p:sldId id="265" r:id="rId9"/>
    <p:sldId id="266" r:id="rId10"/>
    <p:sldId id="270" r:id="rId11"/>
    <p:sldId id="271" r:id="rId12"/>
    <p:sldId id="273" r:id="rId13"/>
    <p:sldId id="274" r:id="rId14"/>
    <p:sldId id="275" r:id="rId15"/>
    <p:sldId id="276" r:id="rId16"/>
    <p:sldId id="277" r:id="rId17"/>
    <p:sldId id="278" r:id="rId18"/>
    <p:sldId id="279" r:id="rId19"/>
    <p:sldId id="280" r:id="rId20"/>
  </p:sldIdLst>
  <p:sldSz cx="9144000" cy="6858000" type="screen4x3"/>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C51FAE8-CFD7-4DAA-ADCA-38A6BB9AAC7E}" type="datetimeFigureOut">
              <a:rPr lang="mk-MK" smtClean="0"/>
              <a:pPr/>
              <a:t>19.10.2018</a:t>
            </a:fld>
            <a:endParaRPr lang="mk-MK"/>
          </a:p>
        </p:txBody>
      </p:sp>
      <p:sp>
        <p:nvSpPr>
          <p:cNvPr id="8" name="Slide Number Placeholder 7"/>
          <p:cNvSpPr>
            <a:spLocks noGrp="1"/>
          </p:cNvSpPr>
          <p:nvPr>
            <p:ph type="sldNum" sz="quarter" idx="11"/>
          </p:nvPr>
        </p:nvSpPr>
        <p:spPr/>
        <p:txBody>
          <a:bodyPr/>
          <a:lstStyle/>
          <a:p>
            <a:fld id="{AE37C36E-9D3D-49DF-B4E2-FFEE262C872C}" type="slidenum">
              <a:rPr lang="mk-MK" smtClean="0"/>
              <a:pPr/>
              <a:t>‹#›</a:t>
            </a:fld>
            <a:endParaRPr lang="mk-MK"/>
          </a:p>
        </p:txBody>
      </p:sp>
      <p:sp>
        <p:nvSpPr>
          <p:cNvPr id="9" name="Footer Placeholder 8"/>
          <p:cNvSpPr>
            <a:spLocks noGrp="1"/>
          </p:cNvSpPr>
          <p:nvPr>
            <p:ph type="ftr" sz="quarter" idx="12"/>
          </p:nvPr>
        </p:nvSpPr>
        <p:spPr/>
        <p:txBody>
          <a:bodyPr/>
          <a:lstStyle/>
          <a:p>
            <a:endParaRPr lang="mk-M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1FAE8-CFD7-4DAA-ADCA-38A6BB9AAC7E}" type="datetimeFigureOut">
              <a:rPr lang="mk-MK" smtClean="0"/>
              <a:pPr/>
              <a:t>19.10.2018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AE37C36E-9D3D-49DF-B4E2-FFEE262C872C}" type="slidenum">
              <a:rPr lang="mk-MK" smtClean="0"/>
              <a:pPr/>
              <a:t>‹#›</a:t>
            </a:fld>
            <a:endParaRPr lang="mk-M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1FAE8-CFD7-4DAA-ADCA-38A6BB9AAC7E}" type="datetimeFigureOut">
              <a:rPr lang="mk-MK" smtClean="0"/>
              <a:pPr/>
              <a:t>19.10.2018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AE37C36E-9D3D-49DF-B4E2-FFEE262C872C}" type="slidenum">
              <a:rPr lang="mk-MK" smtClean="0"/>
              <a:pPr/>
              <a:t>‹#›</a:t>
            </a:fld>
            <a:endParaRPr lang="mk-M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C51FAE8-CFD7-4DAA-ADCA-38A6BB9AAC7E}" type="datetimeFigureOut">
              <a:rPr lang="mk-MK" smtClean="0"/>
              <a:pPr/>
              <a:t>19.10.2018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AE37C36E-9D3D-49DF-B4E2-FFEE262C872C}" type="slidenum">
              <a:rPr lang="mk-MK" smtClean="0"/>
              <a:pPr/>
              <a:t>‹#›</a:t>
            </a:fld>
            <a:endParaRPr lang="mk-M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1FAE8-CFD7-4DAA-ADCA-38A6BB9AAC7E}" type="datetimeFigureOut">
              <a:rPr lang="mk-MK" smtClean="0"/>
              <a:pPr/>
              <a:t>19.10.2018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AE37C36E-9D3D-49DF-B4E2-FFEE262C872C}" type="slidenum">
              <a:rPr lang="mk-MK" smtClean="0"/>
              <a:pPr/>
              <a:t>‹#›</a:t>
            </a:fld>
            <a:endParaRPr lang="mk-MK"/>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C51FAE8-CFD7-4DAA-ADCA-38A6BB9AAC7E}" type="datetimeFigureOut">
              <a:rPr lang="mk-MK" smtClean="0"/>
              <a:pPr/>
              <a:t>19.10.2018</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AE37C36E-9D3D-49DF-B4E2-FFEE262C872C}" type="slidenum">
              <a:rPr lang="mk-MK" smtClean="0"/>
              <a:pPr/>
              <a:t>‹#›</a:t>
            </a:fld>
            <a:endParaRPr lang="mk-MK"/>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C51FAE8-CFD7-4DAA-ADCA-38A6BB9AAC7E}" type="datetimeFigureOut">
              <a:rPr lang="mk-MK" smtClean="0"/>
              <a:pPr/>
              <a:t>19.10.2018</a:t>
            </a:fld>
            <a:endParaRPr lang="mk-MK"/>
          </a:p>
        </p:txBody>
      </p:sp>
      <p:sp>
        <p:nvSpPr>
          <p:cNvPr id="8" name="Footer Placeholder 7"/>
          <p:cNvSpPr>
            <a:spLocks noGrp="1"/>
          </p:cNvSpPr>
          <p:nvPr>
            <p:ph type="ftr" sz="quarter" idx="11"/>
          </p:nvPr>
        </p:nvSpPr>
        <p:spPr/>
        <p:txBody>
          <a:bodyPr/>
          <a:lstStyle/>
          <a:p>
            <a:endParaRPr lang="mk-MK"/>
          </a:p>
        </p:txBody>
      </p:sp>
      <p:sp>
        <p:nvSpPr>
          <p:cNvPr id="9" name="Slide Number Placeholder 8"/>
          <p:cNvSpPr>
            <a:spLocks noGrp="1"/>
          </p:cNvSpPr>
          <p:nvPr>
            <p:ph type="sldNum" sz="quarter" idx="12"/>
          </p:nvPr>
        </p:nvSpPr>
        <p:spPr/>
        <p:txBody>
          <a:bodyPr/>
          <a:lstStyle/>
          <a:p>
            <a:fld id="{AE37C36E-9D3D-49DF-B4E2-FFEE262C872C}" type="slidenum">
              <a:rPr lang="mk-MK" smtClean="0"/>
              <a:pPr/>
              <a:t>‹#›</a:t>
            </a:fld>
            <a:endParaRPr lang="mk-MK"/>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51FAE8-CFD7-4DAA-ADCA-38A6BB9AAC7E}" type="datetimeFigureOut">
              <a:rPr lang="mk-MK" smtClean="0"/>
              <a:pPr/>
              <a:t>19.10.2018</a:t>
            </a:fld>
            <a:endParaRPr lang="mk-MK"/>
          </a:p>
        </p:txBody>
      </p:sp>
      <p:sp>
        <p:nvSpPr>
          <p:cNvPr id="4" name="Footer Placeholder 3"/>
          <p:cNvSpPr>
            <a:spLocks noGrp="1"/>
          </p:cNvSpPr>
          <p:nvPr>
            <p:ph type="ftr" sz="quarter" idx="11"/>
          </p:nvPr>
        </p:nvSpPr>
        <p:spPr/>
        <p:txBody>
          <a:bodyPr/>
          <a:lstStyle/>
          <a:p>
            <a:endParaRPr lang="mk-MK"/>
          </a:p>
        </p:txBody>
      </p:sp>
      <p:sp>
        <p:nvSpPr>
          <p:cNvPr id="5" name="Slide Number Placeholder 4"/>
          <p:cNvSpPr>
            <a:spLocks noGrp="1"/>
          </p:cNvSpPr>
          <p:nvPr>
            <p:ph type="sldNum" sz="quarter" idx="12"/>
          </p:nvPr>
        </p:nvSpPr>
        <p:spPr/>
        <p:txBody>
          <a:bodyPr/>
          <a:lstStyle/>
          <a:p>
            <a:fld id="{AE37C36E-9D3D-49DF-B4E2-FFEE262C872C}" type="slidenum">
              <a:rPr lang="mk-MK" smtClean="0"/>
              <a:pPr/>
              <a:t>‹#›</a:t>
            </a:fld>
            <a:endParaRPr lang="mk-M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1FAE8-CFD7-4DAA-ADCA-38A6BB9AAC7E}" type="datetimeFigureOut">
              <a:rPr lang="mk-MK" smtClean="0"/>
              <a:pPr/>
              <a:t>19.10.2018</a:t>
            </a:fld>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AE37C36E-9D3D-49DF-B4E2-FFEE262C872C}" type="slidenum">
              <a:rPr lang="mk-MK" smtClean="0"/>
              <a:pPr/>
              <a:t>‹#›</a:t>
            </a:fld>
            <a:endParaRPr lang="mk-M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1FAE8-CFD7-4DAA-ADCA-38A6BB9AAC7E}" type="datetimeFigureOut">
              <a:rPr lang="mk-MK" smtClean="0"/>
              <a:pPr/>
              <a:t>19.10.2018</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AE37C36E-9D3D-49DF-B4E2-FFEE262C872C}" type="slidenum">
              <a:rPr lang="mk-MK" smtClean="0"/>
              <a:pPr/>
              <a:t>‹#›</a:t>
            </a:fld>
            <a:endParaRPr lang="mk-M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1FAE8-CFD7-4DAA-ADCA-38A6BB9AAC7E}" type="datetimeFigureOut">
              <a:rPr lang="mk-MK" smtClean="0"/>
              <a:pPr/>
              <a:t>19.10.2018</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AE37C36E-9D3D-49DF-B4E2-FFEE262C872C}" type="slidenum">
              <a:rPr lang="mk-MK" smtClean="0"/>
              <a:pPr/>
              <a:t>‹#›</a:t>
            </a:fld>
            <a:endParaRPr lang="mk-M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C51FAE8-CFD7-4DAA-ADCA-38A6BB9AAC7E}" type="datetimeFigureOut">
              <a:rPr lang="mk-MK" smtClean="0"/>
              <a:pPr/>
              <a:t>19.10.2018</a:t>
            </a:fld>
            <a:endParaRPr lang="mk-MK"/>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mk-MK"/>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E37C36E-9D3D-49DF-B4E2-FFEE262C872C}" type="slidenum">
              <a:rPr lang="mk-MK" smtClean="0"/>
              <a:pPr/>
              <a:t>‹#›</a:t>
            </a:fld>
            <a:endParaRPr lang="mk-MK"/>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552" y="2204864"/>
            <a:ext cx="7920880" cy="3139321"/>
          </a:xfrm>
          <a:prstGeom prst="rect">
            <a:avLst/>
          </a:prstGeom>
        </p:spPr>
        <p:txBody>
          <a:bodyPr wrap="square">
            <a:spAutoFit/>
          </a:bodyPr>
          <a:lstStyle/>
          <a:p>
            <a:pPr algn="ctr"/>
            <a:r>
              <a:rPr lang="en-US" sz="6600" dirty="0" smtClean="0">
                <a:solidFill>
                  <a:srgbClr val="0070C0"/>
                </a:solidFill>
              </a:rPr>
              <a:t>Traditional Christian Orthodox wedding in Macedonia</a:t>
            </a:r>
            <a:endParaRPr lang="mk-MK" sz="6600" dirty="0">
              <a:solidFill>
                <a:srgbClr val="0070C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40600"/>
            <a:ext cx="1428750" cy="143351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188640"/>
            <a:ext cx="2425452" cy="154016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260648"/>
            <a:ext cx="2088232" cy="1566174"/>
          </a:xfrm>
          <a:prstGeom prst="rect">
            <a:avLst/>
          </a:prstGeom>
        </p:spPr>
      </p:pic>
    </p:spTree>
    <p:extLst>
      <p:ext uri="{BB962C8B-B14F-4D97-AF65-F5344CB8AC3E}">
        <p14:creationId xmlns:p14="http://schemas.microsoft.com/office/powerpoint/2010/main" val="71695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7"/>
            <a:ext cx="8229600" cy="1224136"/>
          </a:xfrm>
        </p:spPr>
        <p:txBody>
          <a:bodyPr>
            <a:noAutofit/>
          </a:bodyPr>
          <a:lstStyle/>
          <a:p>
            <a:endParaRPr lang="en-US" sz="1600" dirty="0" smtClean="0">
              <a:solidFill>
                <a:schemeClr val="tx1"/>
              </a:solidFill>
            </a:endParaRPr>
          </a:p>
          <a:p>
            <a:r>
              <a:rPr lang="en-US" sz="1600" dirty="0" smtClean="0">
                <a:solidFill>
                  <a:schemeClr val="tx1"/>
                </a:solidFill>
              </a:rPr>
              <a:t>Once the ceremony is finished the groom’s mother throws rice, candies and coins and then the kids collect them as a symbol of wealth and prosperity.</a:t>
            </a:r>
            <a:r>
              <a:rPr lang="en-US" sz="1600" dirty="0" smtClean="0"/>
              <a:t/>
            </a:r>
            <a:br>
              <a:rPr lang="en-US" sz="1600" dirty="0" smtClean="0"/>
            </a:br>
            <a:r>
              <a:rPr lang="en-US" sz="1600" dirty="0" smtClean="0"/>
              <a:t> </a:t>
            </a:r>
            <a:endParaRPr lang="en-US" sz="66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772816"/>
            <a:ext cx="6660232" cy="4439301"/>
          </a:xfrm>
          <a:prstGeom prst="rect">
            <a:avLst/>
          </a:prstGeom>
        </p:spPr>
      </p:pic>
    </p:spTree>
    <p:extLst>
      <p:ext uri="{BB962C8B-B14F-4D97-AF65-F5344CB8AC3E}">
        <p14:creationId xmlns:p14="http://schemas.microsoft.com/office/powerpoint/2010/main" val="88631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29600" cy="4525963"/>
          </a:xfrm>
        </p:spPr>
        <p:txBody>
          <a:bodyPr>
            <a:normAutofit/>
          </a:bodyPr>
          <a:lstStyle/>
          <a:p>
            <a:r>
              <a:rPr lang="en-US" sz="2000" dirty="0" smtClean="0">
                <a:solidFill>
                  <a:schemeClr val="tx1"/>
                </a:solidFill>
              </a:rPr>
              <a:t>In the restaurant the groom and the bride dance their first waltz on their favorite song.</a:t>
            </a:r>
            <a:endParaRPr lang="mk-MK"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484784"/>
            <a:ext cx="6279195" cy="4392488"/>
          </a:xfrm>
          <a:prstGeom prst="rect">
            <a:avLst/>
          </a:prstGeom>
        </p:spPr>
      </p:pic>
    </p:spTree>
    <p:extLst>
      <p:ext uri="{BB962C8B-B14F-4D97-AF65-F5344CB8AC3E}">
        <p14:creationId xmlns:p14="http://schemas.microsoft.com/office/powerpoint/2010/main" val="24742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216" y="1052736"/>
            <a:ext cx="8229600" cy="1152128"/>
          </a:xfrm>
        </p:spPr>
        <p:txBody>
          <a:bodyPr>
            <a:normAutofit lnSpcReduction="10000"/>
          </a:bodyPr>
          <a:lstStyle/>
          <a:p>
            <a:r>
              <a:rPr lang="en-US" sz="1800" dirty="0" smtClean="0">
                <a:solidFill>
                  <a:schemeClr val="tx1"/>
                </a:solidFill>
              </a:rPr>
              <a:t>In </a:t>
            </a:r>
            <a:r>
              <a:rPr lang="en-US" sz="1800" dirty="0">
                <a:solidFill>
                  <a:schemeClr val="tx1"/>
                </a:solidFill>
              </a:rPr>
              <a:t>the restaurant </a:t>
            </a:r>
            <a:r>
              <a:rPr lang="en-US" sz="1800" dirty="0" smtClean="0">
                <a:solidFill>
                  <a:schemeClr val="tx1"/>
                </a:solidFill>
              </a:rPr>
              <a:t>we dance the traditional dance ORO and other dances.</a:t>
            </a:r>
          </a:p>
          <a:p>
            <a:r>
              <a:rPr lang="en-US" sz="1800" dirty="0" smtClean="0">
                <a:solidFill>
                  <a:schemeClr val="tx1"/>
                </a:solidFill>
              </a:rPr>
              <a:t>After dinner the couple cut the cake and the </a:t>
            </a:r>
            <a:r>
              <a:rPr lang="en-US" sz="1800" dirty="0">
                <a:solidFill>
                  <a:schemeClr val="tx1"/>
                </a:solidFill>
              </a:rPr>
              <a:t>bride throws the </a:t>
            </a:r>
            <a:r>
              <a:rPr lang="en-US" sz="1800" dirty="0" smtClean="0">
                <a:solidFill>
                  <a:schemeClr val="tx1"/>
                </a:solidFill>
              </a:rPr>
              <a:t>bouquet.  </a:t>
            </a:r>
            <a:r>
              <a:rPr lang="en-US" sz="1800" dirty="0">
                <a:solidFill>
                  <a:schemeClr val="tx1"/>
                </a:solidFill>
              </a:rPr>
              <a:t>T</a:t>
            </a:r>
            <a:r>
              <a:rPr lang="en-US" sz="1800" dirty="0" smtClean="0">
                <a:solidFill>
                  <a:schemeClr val="tx1"/>
                </a:solidFill>
              </a:rPr>
              <a:t>he </a:t>
            </a:r>
            <a:r>
              <a:rPr lang="en-US" sz="1800" dirty="0">
                <a:solidFill>
                  <a:schemeClr val="tx1"/>
                </a:solidFill>
              </a:rPr>
              <a:t>one who </a:t>
            </a:r>
            <a:r>
              <a:rPr lang="en-US" sz="1800" dirty="0" smtClean="0">
                <a:solidFill>
                  <a:schemeClr val="tx1"/>
                </a:solidFill>
              </a:rPr>
              <a:t>catches the </a:t>
            </a:r>
            <a:r>
              <a:rPr lang="en-US" sz="1800" dirty="0" smtClean="0">
                <a:solidFill>
                  <a:schemeClr val="tx1"/>
                </a:solidFill>
              </a:rPr>
              <a:t>bouquet</a:t>
            </a:r>
            <a:r>
              <a:rPr lang="en-US" sz="1800" dirty="0" smtClean="0">
                <a:solidFill>
                  <a:schemeClr val="tx1"/>
                </a:solidFill>
              </a:rPr>
              <a:t> </a:t>
            </a:r>
            <a:r>
              <a:rPr lang="en-US" sz="1800" dirty="0" smtClean="0">
                <a:solidFill>
                  <a:schemeClr val="tx1"/>
                </a:solidFill>
              </a:rPr>
              <a:t>is </a:t>
            </a:r>
            <a:r>
              <a:rPr lang="en-US" sz="1800" dirty="0">
                <a:solidFill>
                  <a:schemeClr val="tx1"/>
                </a:solidFill>
              </a:rPr>
              <a:t>believed </a:t>
            </a:r>
            <a:r>
              <a:rPr lang="en-US" sz="1800" dirty="0" smtClean="0">
                <a:solidFill>
                  <a:schemeClr val="tx1"/>
                </a:solidFill>
              </a:rPr>
              <a:t>to be the next  who will be married.</a:t>
            </a:r>
            <a:endParaRPr lang="en-US" sz="1800" dirty="0">
              <a:solidFill>
                <a:schemeClr val="tx1"/>
              </a:solidFill>
            </a:endParaRPr>
          </a:p>
          <a:p>
            <a:endParaRPr lang="mk-MK" sz="3200" dirty="0"/>
          </a:p>
          <a:p>
            <a:endParaRPr lang="mk-MK" sz="1800"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3717032"/>
            <a:ext cx="4247964" cy="283197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731488"/>
            <a:ext cx="4230057" cy="2819496"/>
          </a:xfrm>
          <a:prstGeom prst="rect">
            <a:avLst/>
          </a:prstGeom>
        </p:spPr>
      </p:pic>
    </p:spTree>
    <p:extLst>
      <p:ext uri="{BB962C8B-B14F-4D97-AF65-F5344CB8AC3E}">
        <p14:creationId xmlns:p14="http://schemas.microsoft.com/office/powerpoint/2010/main" val="121807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600200"/>
          </a:xfrm>
        </p:spPr>
        <p:txBody>
          <a:bodyPr/>
          <a:lstStyle/>
          <a:p>
            <a:r>
              <a:rPr lang="en-US" sz="8000" dirty="0" err="1" smtClean="0"/>
              <a:t>Galicnik</a:t>
            </a:r>
            <a:r>
              <a:rPr lang="en-US" sz="8000" dirty="0" smtClean="0"/>
              <a:t> Wedding</a:t>
            </a:r>
            <a:endParaRPr lang="mk-MK" sz="8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61608"/>
            <a:ext cx="6486128" cy="432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49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1600200"/>
          </a:xfrm>
        </p:spPr>
        <p:txBody>
          <a:bodyPr/>
          <a:lstStyle/>
          <a:p>
            <a:r>
              <a:rPr lang="en-US" sz="3200" dirty="0" err="1" smtClean="0"/>
              <a:t>Galicnik</a:t>
            </a:r>
            <a:r>
              <a:rPr lang="en-US" sz="3200" dirty="0" smtClean="0"/>
              <a:t> Wedding is a manifestation that is held every year on the 12</a:t>
            </a:r>
            <a:r>
              <a:rPr lang="en-US" sz="3200" baseline="30000" dirty="0" smtClean="0"/>
              <a:t>th</a:t>
            </a:r>
            <a:r>
              <a:rPr lang="en-US" sz="3200" dirty="0" smtClean="0"/>
              <a:t> of July in the village </a:t>
            </a:r>
            <a:r>
              <a:rPr lang="en-US" sz="3200" dirty="0" err="1" smtClean="0"/>
              <a:t>Galicnik</a:t>
            </a:r>
            <a:r>
              <a:rPr lang="en-US" sz="3200" dirty="0" smtClean="0"/>
              <a:t> on the mountain </a:t>
            </a:r>
            <a:r>
              <a:rPr lang="en-US" sz="3200" dirty="0" err="1" smtClean="0"/>
              <a:t>Bistra</a:t>
            </a:r>
            <a:r>
              <a:rPr lang="en-US" sz="3200" dirty="0" smtClean="0"/>
              <a:t>.</a:t>
            </a:r>
            <a:endParaRPr lang="mk-MK"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190" y="2492896"/>
            <a:ext cx="5561141" cy="4188235"/>
          </a:xfrm>
          <a:prstGeom prst="rect">
            <a:avLst/>
          </a:prstGeom>
        </p:spPr>
      </p:pic>
    </p:spTree>
    <p:extLst>
      <p:ext uri="{BB962C8B-B14F-4D97-AF65-F5344CB8AC3E}">
        <p14:creationId xmlns:p14="http://schemas.microsoft.com/office/powerpoint/2010/main" val="106833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35280" cy="1700808"/>
          </a:xfrm>
        </p:spPr>
        <p:txBody>
          <a:bodyPr/>
          <a:lstStyle/>
          <a:p>
            <a:r>
              <a:rPr lang="en-US" sz="3600" dirty="0" smtClean="0"/>
              <a:t>It’s rich with many unique wedding customs and rituals.</a:t>
            </a:r>
            <a:endParaRPr lang="mk-MK"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703" y="1988840"/>
            <a:ext cx="6379594" cy="4245330"/>
          </a:xfrm>
          <a:prstGeom prst="rect">
            <a:avLst/>
          </a:prstGeom>
        </p:spPr>
      </p:pic>
    </p:spTree>
    <p:extLst>
      <p:ext uri="{BB962C8B-B14F-4D97-AF65-F5344CB8AC3E}">
        <p14:creationId xmlns:p14="http://schemas.microsoft.com/office/powerpoint/2010/main" val="224409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293096"/>
            <a:ext cx="8640960" cy="1656184"/>
          </a:xfrm>
        </p:spPr>
        <p:txBody>
          <a:bodyPr/>
          <a:lstStyle/>
          <a:p>
            <a:r>
              <a:rPr lang="en-US" sz="2400" dirty="0" smtClean="0"/>
              <a:t>Every year during the </a:t>
            </a:r>
            <a:r>
              <a:rPr lang="en-US" sz="2400" dirty="0" err="1" smtClean="0"/>
              <a:t>Galicnik</a:t>
            </a:r>
            <a:r>
              <a:rPr lang="en-US" sz="2400" dirty="0" smtClean="0"/>
              <a:t> wedding, a number of customs that characterize this wedding are respected as</a:t>
            </a:r>
            <a:br>
              <a:rPr lang="en-US" sz="2400" dirty="0" smtClean="0"/>
            </a:br>
            <a:r>
              <a:rPr lang="en-US" sz="2400" dirty="0" smtClean="0"/>
              <a:t>beating the drums, the mother in law dance, the bride’s wedding, the wedding ceremony, the breaking of bread, the wedding in the church “St. </a:t>
            </a:r>
            <a:r>
              <a:rPr lang="en-US" sz="2400" dirty="0" err="1" smtClean="0"/>
              <a:t>Petar</a:t>
            </a:r>
            <a:r>
              <a:rPr lang="en-US" sz="2400" dirty="0" smtClean="0"/>
              <a:t> and </a:t>
            </a:r>
            <a:r>
              <a:rPr lang="en-US" sz="2400" dirty="0" err="1" smtClean="0"/>
              <a:t>Pavle</a:t>
            </a:r>
            <a:r>
              <a:rPr lang="en-US" sz="2400" dirty="0" smtClean="0"/>
              <a:t>”, and other customs that slowly die out, but they contain and hide many details of </a:t>
            </a:r>
            <a:r>
              <a:rPr lang="en-US" sz="2400" dirty="0" err="1" smtClean="0"/>
              <a:t>Galicnik’s</a:t>
            </a:r>
            <a:r>
              <a:rPr lang="en-US" sz="2400" dirty="0" smtClean="0"/>
              <a:t> tradition.</a:t>
            </a:r>
            <a:endParaRPr lang="mk-MK" sz="2400" dirty="0"/>
          </a:p>
        </p:txBody>
      </p:sp>
    </p:spTree>
    <p:extLst>
      <p:ext uri="{BB962C8B-B14F-4D97-AF65-F5344CB8AC3E}">
        <p14:creationId xmlns:p14="http://schemas.microsoft.com/office/powerpoint/2010/main" val="219069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5647878" cy="25922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3140968"/>
            <a:ext cx="5183957" cy="3462883"/>
          </a:xfrm>
          <a:prstGeom prst="rect">
            <a:avLst/>
          </a:prstGeom>
        </p:spPr>
      </p:pic>
    </p:spTree>
    <p:extLst>
      <p:ext uri="{BB962C8B-B14F-4D97-AF65-F5344CB8AC3E}">
        <p14:creationId xmlns:p14="http://schemas.microsoft.com/office/powerpoint/2010/main" val="3871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80728"/>
            <a:ext cx="8064896" cy="1384176"/>
          </a:xfrm>
        </p:spPr>
        <p:txBody>
          <a:bodyPr/>
          <a:lstStyle/>
          <a:p>
            <a:r>
              <a:rPr lang="en-US" sz="2800" dirty="0" smtClean="0"/>
              <a:t>They are now only two residents in </a:t>
            </a:r>
            <a:r>
              <a:rPr lang="en-US" sz="2800" dirty="0" err="1" smtClean="0"/>
              <a:t>Gakicnik</a:t>
            </a:r>
            <a:r>
              <a:rPr lang="en-US" sz="2800" dirty="0" smtClean="0"/>
              <a:t>, but there are over 5000 visitors and tourists waiting to see the </a:t>
            </a:r>
            <a:r>
              <a:rPr lang="en-US" sz="2800" dirty="0" err="1" smtClean="0"/>
              <a:t>Galicnik</a:t>
            </a:r>
            <a:r>
              <a:rPr lang="en-US" sz="2800" dirty="0" smtClean="0"/>
              <a:t> wedding.</a:t>
            </a:r>
            <a:endParaRPr lang="mk-MK"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5" y="2636912"/>
            <a:ext cx="5810589" cy="3868192"/>
          </a:xfrm>
          <a:prstGeom prst="rect">
            <a:avLst/>
          </a:prstGeom>
        </p:spPr>
      </p:pic>
    </p:spTree>
    <p:extLst>
      <p:ext uri="{BB962C8B-B14F-4D97-AF65-F5344CB8AC3E}">
        <p14:creationId xmlns:p14="http://schemas.microsoft.com/office/powerpoint/2010/main" val="315065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07" y="548680"/>
            <a:ext cx="8748464" cy="3960440"/>
          </a:xfrm>
        </p:spPr>
        <p:txBody>
          <a:bodyPr/>
          <a:lstStyle/>
          <a:p>
            <a:r>
              <a:rPr lang="en-US" sz="7200" dirty="0" smtClean="0"/>
              <a:t>Worked out by:</a:t>
            </a:r>
            <a:br>
              <a:rPr lang="en-US" sz="7200" dirty="0" smtClean="0"/>
            </a:br>
            <a:r>
              <a:rPr lang="en-US" sz="7200" dirty="0" smtClean="0"/>
              <a:t>Eva </a:t>
            </a:r>
            <a:r>
              <a:rPr lang="en-US" sz="7200" dirty="0" err="1" smtClean="0"/>
              <a:t>Kuzeska</a:t>
            </a:r>
            <a:r>
              <a:rPr lang="en-US" sz="7200" dirty="0" smtClean="0"/>
              <a:t> </a:t>
            </a:r>
            <a:br>
              <a:rPr lang="en-US" sz="7200" dirty="0" smtClean="0"/>
            </a:br>
            <a:r>
              <a:rPr lang="en-US" sz="7200" dirty="0" err="1" smtClean="0"/>
              <a:t>Emilija</a:t>
            </a:r>
            <a:r>
              <a:rPr lang="en-US" sz="7200" dirty="0" smtClean="0"/>
              <a:t> </a:t>
            </a:r>
            <a:r>
              <a:rPr lang="en-US" sz="7200" dirty="0" err="1" smtClean="0"/>
              <a:t>Stankoska</a:t>
            </a:r>
            <a:endParaRPr lang="mk-MK" sz="7200" dirty="0"/>
          </a:p>
        </p:txBody>
      </p:sp>
    </p:spTree>
    <p:extLst>
      <p:ext uri="{BB962C8B-B14F-4D97-AF65-F5344CB8AC3E}">
        <p14:creationId xmlns:p14="http://schemas.microsoft.com/office/powerpoint/2010/main" val="15050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5728"/>
            <a:ext cx="8820472" cy="2783232"/>
          </a:xfrm>
        </p:spPr>
        <p:txBody>
          <a:bodyPr/>
          <a:lstStyle/>
          <a:p>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600" dirty="0" smtClean="0">
                <a:solidFill>
                  <a:schemeClr val="tx1"/>
                </a:solidFill>
              </a:rPr>
              <a:t>Wedding customs  are part of the tradition of every nation</a:t>
            </a:r>
            <a:r>
              <a:rPr lang="en-US" sz="1600" dirty="0" smtClean="0">
                <a:solidFill>
                  <a:schemeClr val="tx1"/>
                </a:solidFill>
              </a:rPr>
              <a:t>. They </a:t>
            </a:r>
            <a:r>
              <a:rPr lang="en-US" sz="1600" dirty="0" smtClean="0">
                <a:solidFill>
                  <a:schemeClr val="tx1"/>
                </a:solidFill>
              </a:rPr>
              <a:t>make</a:t>
            </a:r>
            <a:br>
              <a:rPr lang="en-US" sz="1600" dirty="0" smtClean="0">
                <a:solidFill>
                  <a:schemeClr val="tx1"/>
                </a:solidFill>
              </a:rPr>
            </a:br>
            <a:r>
              <a:rPr lang="en-US" sz="1600" dirty="0" smtClean="0">
                <a:solidFill>
                  <a:schemeClr val="tx1"/>
                </a:solidFill>
              </a:rPr>
              <a:t>every wedding different and special. In Macedonia each region or a town has different </a:t>
            </a:r>
            <a:r>
              <a:rPr lang="en-US" sz="1600" dirty="0" err="1" smtClean="0">
                <a:solidFill>
                  <a:schemeClr val="tx1"/>
                </a:solidFill>
              </a:rPr>
              <a:t>cust</a:t>
            </a:r>
            <a:r>
              <a:rPr lang="en-US" sz="1600" dirty="0" smtClean="0">
                <a:solidFill>
                  <a:schemeClr val="tx1"/>
                </a:solidFill>
              </a:rPr>
              <a:t>- </a:t>
            </a:r>
            <a:r>
              <a:rPr lang="en-US" sz="1600" dirty="0" err="1" smtClean="0">
                <a:solidFill>
                  <a:schemeClr val="tx1"/>
                </a:solidFill>
              </a:rPr>
              <a:t>oms</a:t>
            </a:r>
            <a:r>
              <a:rPr lang="en-US" sz="1600" dirty="0" smtClean="0">
                <a:solidFill>
                  <a:schemeClr val="tx1"/>
                </a:solidFill>
              </a:rPr>
              <a:t>. It’s </a:t>
            </a:r>
            <a:r>
              <a:rPr lang="en-US" sz="1600" dirty="0" smtClean="0">
                <a:solidFill>
                  <a:schemeClr val="tx1"/>
                </a:solidFill>
              </a:rPr>
              <a:t>a celebration full of dancing, food, </a:t>
            </a:r>
            <a:r>
              <a:rPr lang="en-US" sz="1600" dirty="0" smtClean="0">
                <a:solidFill>
                  <a:schemeClr val="tx1"/>
                </a:solidFill>
              </a:rPr>
              <a:t>joy and respecting the </a:t>
            </a:r>
            <a:r>
              <a:rPr lang="en-US" sz="1600" dirty="0" smtClean="0">
                <a:solidFill>
                  <a:schemeClr val="tx1"/>
                </a:solidFill>
              </a:rPr>
              <a:t>old </a:t>
            </a:r>
            <a:r>
              <a:rPr lang="en-US" sz="1600" dirty="0" smtClean="0">
                <a:solidFill>
                  <a:schemeClr val="tx1"/>
                </a:solidFill>
              </a:rPr>
              <a:t>traditions</a:t>
            </a:r>
            <a:r>
              <a:rPr lang="en-US" sz="1600" dirty="0" smtClean="0"/>
              <a:t>. </a:t>
            </a:r>
            <a:r>
              <a:rPr lang="en-US" sz="1800" dirty="0" smtClean="0"/>
              <a:t/>
            </a:r>
            <a:br>
              <a:rPr lang="en-US" sz="1800" dirty="0" smtClean="0"/>
            </a:br>
            <a:endParaRPr lang="mk-MK"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2852954"/>
            <a:ext cx="5598954" cy="3732165"/>
          </a:xfrm>
          <a:prstGeom prst="rect">
            <a:avLst/>
          </a:prstGeom>
        </p:spPr>
      </p:pic>
    </p:spTree>
    <p:extLst>
      <p:ext uri="{BB962C8B-B14F-4D97-AF65-F5344CB8AC3E}">
        <p14:creationId xmlns:p14="http://schemas.microsoft.com/office/powerpoint/2010/main" val="181527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00042"/>
            <a:ext cx="8229600" cy="2152894"/>
          </a:xfrm>
        </p:spPr>
        <p:txBody>
          <a:bodyPr/>
          <a:lstStyle/>
          <a:p>
            <a:r>
              <a:rPr lang="en-US" sz="1600" dirty="0">
                <a:solidFill>
                  <a:srgbClr val="C00000"/>
                </a:solidFill>
              </a:rPr>
              <a:t>On Thursday we decorate the bride and </a:t>
            </a:r>
            <a:r>
              <a:rPr lang="en-US" sz="1600" dirty="0" smtClean="0">
                <a:solidFill>
                  <a:srgbClr val="C00000"/>
                </a:solidFill>
              </a:rPr>
              <a:t>groom’s homes. This decoration will remain for a period of six weeks   </a:t>
            </a:r>
            <a:r>
              <a:rPr lang="en-US" sz="1600" dirty="0">
                <a:solidFill>
                  <a:srgbClr val="C00000"/>
                </a:solidFill>
              </a:rPr>
              <a:t>as a sign that the family </a:t>
            </a:r>
            <a:r>
              <a:rPr lang="en-US" sz="1600" dirty="0" smtClean="0">
                <a:solidFill>
                  <a:srgbClr val="C00000"/>
                </a:solidFill>
              </a:rPr>
              <a:t>has recently celebrated a </a:t>
            </a:r>
            <a:r>
              <a:rPr lang="en-US" sz="1600" dirty="0">
                <a:solidFill>
                  <a:srgbClr val="C00000"/>
                </a:solidFill>
              </a:rPr>
              <a:t>wedding.</a:t>
            </a:r>
            <a:r>
              <a:rPr lang="mk-MK" sz="1600" dirty="0">
                <a:solidFill>
                  <a:schemeClr val="tx1"/>
                </a:solidFill>
              </a:rPr>
              <a:t/>
            </a:r>
            <a:br>
              <a:rPr lang="mk-MK" sz="1600" dirty="0">
                <a:solidFill>
                  <a:schemeClr val="tx1"/>
                </a:solidFill>
              </a:rPr>
            </a:br>
            <a:endParaRPr lang="en-GB" sz="1600" dirty="0">
              <a:solidFill>
                <a:schemeClr val="tx1"/>
              </a:solidFill>
            </a:endParaRPr>
          </a:p>
        </p:txBody>
      </p:sp>
      <p:pic>
        <p:nvPicPr>
          <p:cNvPr id="1026" name="Picture 2" descr="Image may contain: one or more people, people standing, plant and outdo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683156"/>
            <a:ext cx="4327460" cy="28669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in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683156"/>
            <a:ext cx="3834805" cy="287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9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circle(in)">
                                      <p:cBhvr>
                                        <p:cTn id="19"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229600" cy="4309939"/>
          </a:xfrm>
        </p:spPr>
        <p:txBody>
          <a:bodyPr>
            <a:normAutofit/>
          </a:bodyPr>
          <a:lstStyle/>
          <a:p>
            <a:r>
              <a:rPr lang="en-US" sz="1800" dirty="0" smtClean="0">
                <a:solidFill>
                  <a:schemeClr val="tx1"/>
                </a:solidFill>
              </a:rPr>
              <a:t>There families set up a table with lots of food for the </a:t>
            </a:r>
            <a:r>
              <a:rPr lang="en-US" sz="1800" dirty="0" err="1" smtClean="0">
                <a:solidFill>
                  <a:schemeClr val="tx1"/>
                </a:solidFill>
              </a:rPr>
              <a:t>guesst</a:t>
            </a:r>
            <a:r>
              <a:rPr lang="en-US" sz="1800" dirty="0" smtClean="0">
                <a:solidFill>
                  <a:schemeClr val="tx1"/>
                </a:solidFill>
              </a:rPr>
              <a:t> at the Groom and the Bride house. </a:t>
            </a:r>
          </a:p>
          <a:p>
            <a:r>
              <a:rPr lang="en-US" sz="1800" dirty="0">
                <a:solidFill>
                  <a:schemeClr val="tx1"/>
                </a:solidFill>
              </a:rPr>
              <a:t>All of them sit on the table to </a:t>
            </a:r>
            <a:r>
              <a:rPr lang="en-US" sz="1800" dirty="0" smtClean="0">
                <a:solidFill>
                  <a:schemeClr val="tx1"/>
                </a:solidFill>
              </a:rPr>
              <a:t>make a toast</a:t>
            </a:r>
            <a:r>
              <a:rPr lang="en-US" sz="1800" dirty="0" smtClean="0">
                <a:solidFill>
                  <a:schemeClr val="tx1"/>
                </a:solidFill>
              </a:rPr>
              <a:t>.</a:t>
            </a:r>
            <a:endParaRPr lang="mk-MK" sz="1800"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24" y="2276872"/>
            <a:ext cx="5404459" cy="322539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2210638"/>
            <a:ext cx="2537211" cy="3635348"/>
          </a:xfrm>
          <a:prstGeom prst="rect">
            <a:avLst/>
          </a:prstGeom>
        </p:spPr>
      </p:pic>
    </p:spTree>
    <p:extLst>
      <p:ext uri="{BB962C8B-B14F-4D97-AF65-F5344CB8AC3E}">
        <p14:creationId xmlns:p14="http://schemas.microsoft.com/office/powerpoint/2010/main" val="315945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29600" cy="4525963"/>
          </a:xfrm>
        </p:spPr>
        <p:txBody>
          <a:bodyPr>
            <a:normAutofit/>
          </a:bodyPr>
          <a:lstStyle/>
          <a:p>
            <a:r>
              <a:rPr lang="en-US" sz="2000" dirty="0" smtClean="0">
                <a:solidFill>
                  <a:schemeClr val="tx1"/>
                </a:solidFill>
              </a:rPr>
              <a:t>The wedding starts at the groom’s family house. Where they all get together, dress the groom, eat lots of food, dance the traditional dance called ORO and sing </a:t>
            </a:r>
            <a:r>
              <a:rPr lang="en-US" sz="2000" dirty="0">
                <a:solidFill>
                  <a:schemeClr val="tx1"/>
                </a:solidFill>
              </a:rPr>
              <a:t>M</a:t>
            </a:r>
            <a:r>
              <a:rPr lang="en-US" sz="2000" dirty="0" smtClean="0">
                <a:solidFill>
                  <a:schemeClr val="tx1"/>
                </a:solidFill>
              </a:rPr>
              <a:t>acedonian traditional songs. Accompanied with songs and music they go to the bride’s house</a:t>
            </a:r>
            <a:r>
              <a:rPr lang="en-US" dirty="0" smtClean="0">
                <a:solidFill>
                  <a:schemeClr val="tx1"/>
                </a:solidFill>
              </a:rPr>
              <a:t>.</a:t>
            </a:r>
            <a:endParaRPr lang="mk-MK"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988840"/>
            <a:ext cx="6600733" cy="3712913"/>
          </a:xfrm>
          <a:prstGeom prst="rect">
            <a:avLst/>
          </a:prstGeom>
        </p:spPr>
      </p:pic>
    </p:spTree>
    <p:extLst>
      <p:ext uri="{BB962C8B-B14F-4D97-AF65-F5344CB8AC3E}">
        <p14:creationId xmlns:p14="http://schemas.microsoft.com/office/powerpoint/2010/main" val="238167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229600" cy="4303950"/>
          </a:xfrm>
        </p:spPr>
        <p:txBody>
          <a:bodyPr>
            <a:normAutofit fontScale="92500" lnSpcReduction="10000"/>
          </a:bodyPr>
          <a:lstStyle/>
          <a:p>
            <a:r>
              <a:rPr lang="en-US" sz="1600" dirty="0" smtClean="0">
                <a:solidFill>
                  <a:schemeClr val="tx1"/>
                </a:solidFill>
              </a:rPr>
              <a:t>When they arrive, two girls stay in front of the door and decorate the groom and the godfather with small flowers, man on left and women on right side. </a:t>
            </a:r>
          </a:p>
          <a:p>
            <a:pPr marL="0" indent="0">
              <a:buNone/>
            </a:pPr>
            <a:endParaRPr lang="en-US" sz="1600" dirty="0" smtClean="0">
              <a:solidFill>
                <a:schemeClr val="tx1"/>
              </a:solidFill>
            </a:endParaRPr>
          </a:p>
          <a:p>
            <a:r>
              <a:rPr lang="en-US" sz="1600" dirty="0" smtClean="0">
                <a:solidFill>
                  <a:schemeClr val="tx1"/>
                </a:solidFill>
              </a:rPr>
              <a:t>The groomsmen start to bargain with the Bride ‘s family until  they agree upon the price. This symbolizes </a:t>
            </a:r>
            <a:r>
              <a:rPr lang="en-GB" sz="1600" dirty="0">
                <a:solidFill>
                  <a:schemeClr val="tx1"/>
                </a:solidFill>
              </a:rPr>
              <a:t>reminiscent of </a:t>
            </a:r>
            <a:r>
              <a:rPr lang="en-GB" sz="1600" dirty="0" smtClean="0">
                <a:solidFill>
                  <a:schemeClr val="tx1"/>
                </a:solidFill>
              </a:rPr>
              <a:t>door </a:t>
            </a:r>
            <a:r>
              <a:rPr lang="en-GB" sz="1600" dirty="0">
                <a:solidFill>
                  <a:schemeClr val="tx1"/>
                </a:solidFill>
              </a:rPr>
              <a:t>payments and is a throwback to the day when </a:t>
            </a:r>
            <a:r>
              <a:rPr lang="en-GB" sz="1600" dirty="0" smtClean="0">
                <a:solidFill>
                  <a:schemeClr val="tx1"/>
                </a:solidFill>
              </a:rPr>
              <a:t>at the groom </a:t>
            </a:r>
            <a:r>
              <a:rPr lang="en-GB" sz="1600" dirty="0">
                <a:solidFill>
                  <a:schemeClr val="tx1"/>
                </a:solidFill>
              </a:rPr>
              <a:t>literally did buy the </a:t>
            </a:r>
            <a:r>
              <a:rPr lang="en-GB" sz="1600" b="1" dirty="0">
                <a:solidFill>
                  <a:schemeClr val="tx1"/>
                </a:solidFill>
              </a:rPr>
              <a:t>Bride</a:t>
            </a:r>
            <a:r>
              <a:rPr lang="en-GB" sz="1600" dirty="0">
                <a:solidFill>
                  <a:schemeClr val="tx1"/>
                </a:solidFill>
              </a:rPr>
              <a:t> – now of course it is just a joke</a:t>
            </a:r>
            <a:r>
              <a:rPr lang="en-GB" sz="1600" dirty="0" smtClean="0">
                <a:solidFill>
                  <a:schemeClr val="tx1"/>
                </a:solidFill>
              </a:rPr>
              <a:t>.</a:t>
            </a:r>
          </a:p>
          <a:p>
            <a:endParaRPr lang="en-US" sz="1100" dirty="0">
              <a:solidFill>
                <a:schemeClr val="tx1"/>
              </a:solidFill>
            </a:endParaRPr>
          </a:p>
          <a:p>
            <a:r>
              <a:rPr lang="en-US" sz="1600" dirty="0" smtClean="0">
                <a:solidFill>
                  <a:schemeClr val="tx1"/>
                </a:solidFill>
              </a:rPr>
              <a:t>One of </a:t>
            </a:r>
            <a:r>
              <a:rPr lang="en-US" sz="1600" dirty="0">
                <a:solidFill>
                  <a:schemeClr val="tx1"/>
                </a:solidFill>
              </a:rPr>
              <a:t>the </a:t>
            </a:r>
            <a:r>
              <a:rPr lang="en-US" sz="1600" dirty="0" smtClean="0">
                <a:solidFill>
                  <a:schemeClr val="tx1"/>
                </a:solidFill>
              </a:rPr>
              <a:t>bride’s maids puts </a:t>
            </a:r>
            <a:r>
              <a:rPr lang="en-US" sz="1600" dirty="0">
                <a:solidFill>
                  <a:schemeClr val="tx1"/>
                </a:solidFill>
              </a:rPr>
              <a:t>a ribbon on the best </a:t>
            </a:r>
            <a:r>
              <a:rPr lang="en-US" sz="1600" dirty="0" smtClean="0">
                <a:solidFill>
                  <a:schemeClr val="tx1"/>
                </a:solidFill>
              </a:rPr>
              <a:t>man’s arm </a:t>
            </a:r>
            <a:r>
              <a:rPr lang="en-US" sz="1600" dirty="0">
                <a:solidFill>
                  <a:schemeClr val="tx1"/>
                </a:solidFill>
              </a:rPr>
              <a:t>and </a:t>
            </a:r>
            <a:r>
              <a:rPr lang="en-US" sz="1600" dirty="0" smtClean="0">
                <a:solidFill>
                  <a:schemeClr val="tx1"/>
                </a:solidFill>
              </a:rPr>
              <a:t>ties </a:t>
            </a:r>
            <a:r>
              <a:rPr lang="en-US" sz="1600" dirty="0">
                <a:solidFill>
                  <a:schemeClr val="tx1"/>
                </a:solidFill>
              </a:rPr>
              <a:t>it </a:t>
            </a:r>
            <a:r>
              <a:rPr lang="en-US" sz="1600" dirty="0" smtClean="0">
                <a:solidFill>
                  <a:schemeClr val="tx1"/>
                </a:solidFill>
              </a:rPr>
              <a:t>up. </a:t>
            </a:r>
            <a:r>
              <a:rPr lang="en-US" sz="1600" dirty="0">
                <a:solidFill>
                  <a:schemeClr val="tx1"/>
                </a:solidFill>
              </a:rPr>
              <a:t>The tradition </a:t>
            </a:r>
            <a:r>
              <a:rPr lang="en-US" sz="1600" dirty="0" smtClean="0">
                <a:solidFill>
                  <a:schemeClr val="tx1"/>
                </a:solidFill>
              </a:rPr>
              <a:t>is </a:t>
            </a:r>
            <a:r>
              <a:rPr lang="en-US" sz="1600" dirty="0">
                <a:solidFill>
                  <a:schemeClr val="tx1"/>
                </a:solidFill>
              </a:rPr>
              <a:t>like a little game where either the boy kisses the </a:t>
            </a:r>
            <a:r>
              <a:rPr lang="en-US" sz="1600" dirty="0" smtClean="0">
                <a:solidFill>
                  <a:schemeClr val="tx1"/>
                </a:solidFill>
              </a:rPr>
              <a:t>bride’s maid </a:t>
            </a:r>
            <a:r>
              <a:rPr lang="en-US" sz="1600" dirty="0">
                <a:solidFill>
                  <a:schemeClr val="tx1"/>
                </a:solidFill>
              </a:rPr>
              <a:t>or she will give him a small slap on his </a:t>
            </a:r>
            <a:r>
              <a:rPr lang="en-US" sz="1600" dirty="0" smtClean="0">
                <a:solidFill>
                  <a:schemeClr val="tx1"/>
                </a:solidFill>
              </a:rPr>
              <a:t>face, depending on who </a:t>
            </a:r>
            <a:r>
              <a:rPr lang="en-US" sz="1600" dirty="0">
                <a:solidFill>
                  <a:schemeClr val="tx1"/>
                </a:solidFill>
              </a:rPr>
              <a:t>is faster</a:t>
            </a:r>
            <a:r>
              <a:rPr lang="en-US" sz="1600" dirty="0" smtClean="0">
                <a:solidFill>
                  <a:schemeClr val="tx1"/>
                </a:solidFill>
              </a:rPr>
              <a:t>.</a:t>
            </a:r>
          </a:p>
          <a:p>
            <a:endParaRPr lang="en-US" sz="1600" dirty="0" smtClean="0">
              <a:solidFill>
                <a:schemeClr val="tx1"/>
              </a:solidFill>
            </a:endParaRPr>
          </a:p>
          <a:p>
            <a:r>
              <a:rPr lang="en-US" sz="1400" dirty="0" smtClean="0"/>
              <a:t>- </a:t>
            </a:r>
            <a:r>
              <a:rPr lang="en-US" sz="1500" dirty="0" smtClean="0">
                <a:solidFill>
                  <a:schemeClr val="tx1"/>
                </a:solidFill>
              </a:rPr>
              <a:t>The brother in law carries the bridal shoes that are one size bigger, he fills shoes with money until they fit well on bride's feet</a:t>
            </a:r>
            <a:r>
              <a:rPr lang="en-US" sz="1400" dirty="0" smtClean="0">
                <a:solidFill>
                  <a:srgbClr val="002060"/>
                </a:solidFill>
              </a:rPr>
              <a:t>. </a:t>
            </a:r>
            <a:endParaRPr lang="en-US" sz="1600" dirty="0" smtClean="0">
              <a:solidFill>
                <a:schemeClr val="tx1"/>
              </a:solidFill>
            </a:endParaRPr>
          </a:p>
          <a:p>
            <a:endParaRPr lang="en-US" sz="1600" dirty="0">
              <a:solidFill>
                <a:schemeClr val="tx1"/>
              </a:solidFill>
            </a:endParaRPr>
          </a:p>
          <a:p>
            <a:r>
              <a:rPr lang="en-US" sz="1600" dirty="0" smtClean="0">
                <a:solidFill>
                  <a:schemeClr val="tx1"/>
                </a:solidFill>
              </a:rPr>
              <a:t>When </a:t>
            </a:r>
            <a:r>
              <a:rPr lang="en-US" sz="1600" dirty="0">
                <a:solidFill>
                  <a:schemeClr val="tx1"/>
                </a:solidFill>
              </a:rPr>
              <a:t>the groom enters the room </a:t>
            </a:r>
            <a:r>
              <a:rPr lang="en-US" sz="1600" dirty="0" smtClean="0">
                <a:solidFill>
                  <a:schemeClr val="tx1"/>
                </a:solidFill>
              </a:rPr>
              <a:t>, he </a:t>
            </a:r>
            <a:r>
              <a:rPr lang="en-US" sz="1600" dirty="0">
                <a:solidFill>
                  <a:schemeClr val="tx1"/>
                </a:solidFill>
              </a:rPr>
              <a:t>must kiss the bride </a:t>
            </a:r>
            <a:r>
              <a:rPr lang="en-US" sz="1600" dirty="0" smtClean="0">
                <a:solidFill>
                  <a:schemeClr val="tx1"/>
                </a:solidFill>
              </a:rPr>
              <a:t>for three </a:t>
            </a:r>
            <a:r>
              <a:rPr lang="en-US" sz="1600" dirty="0">
                <a:solidFill>
                  <a:schemeClr val="tx1"/>
                </a:solidFill>
              </a:rPr>
              <a:t>times.</a:t>
            </a:r>
          </a:p>
          <a:p>
            <a:pPr marL="0" indent="0">
              <a:buNone/>
            </a:pPr>
            <a:endParaRPr lang="en-US" sz="1600" dirty="0">
              <a:solidFill>
                <a:schemeClr val="tx1"/>
              </a:solidFill>
            </a:endParaRPr>
          </a:p>
          <a:p>
            <a:r>
              <a:rPr lang="en-US" sz="1600" dirty="0" smtClean="0">
                <a:solidFill>
                  <a:schemeClr val="tx1"/>
                </a:solidFill>
              </a:rPr>
              <a:t>When the couple leaves </a:t>
            </a:r>
            <a:r>
              <a:rPr lang="en-US" sz="1600" dirty="0">
                <a:solidFill>
                  <a:schemeClr val="tx1"/>
                </a:solidFill>
              </a:rPr>
              <a:t>for the church ceremony the Bride will deliberately kick over a glass of water to symbolize a life as smoothly flowing as </a:t>
            </a:r>
            <a:r>
              <a:rPr lang="en-US" sz="1600" dirty="0" smtClean="0">
                <a:solidFill>
                  <a:schemeClr val="tx1"/>
                </a:solidFill>
              </a:rPr>
              <a:t>the water .</a:t>
            </a:r>
            <a:endParaRPr lang="en-US" sz="1600" dirty="0">
              <a:solidFill>
                <a:schemeClr val="tx1"/>
              </a:solidFill>
            </a:endParaRPr>
          </a:p>
          <a:p>
            <a:endParaRPr lang="en-US" sz="1600" dirty="0">
              <a:solidFill>
                <a:schemeClr val="tx1"/>
              </a:solidFill>
            </a:endParaRPr>
          </a:p>
          <a:p>
            <a:endParaRPr lang="en-US" sz="1600" dirty="0">
              <a:solidFill>
                <a:schemeClr val="tx1"/>
              </a:solidFill>
            </a:endParaRPr>
          </a:p>
        </p:txBody>
      </p:sp>
    </p:spTree>
    <p:extLst>
      <p:ext uri="{BB962C8B-B14F-4D97-AF65-F5344CB8AC3E}">
        <p14:creationId xmlns:p14="http://schemas.microsoft.com/office/powerpoint/2010/main" val="37909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heel(1)">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heel(1)">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heel(1)">
                                      <p:cBhvr>
                                        <p:cTn id="3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flipV="1">
            <a:off x="1619672" y="6888407"/>
            <a:ext cx="144016" cy="68985"/>
          </a:xfrm>
        </p:spPr>
        <p:txBody>
          <a:bodyPr/>
          <a:lstStyle/>
          <a:p>
            <a:endParaRPr lang="en-GB" dirty="0"/>
          </a:p>
        </p:txBody>
      </p:sp>
      <p:pic>
        <p:nvPicPr>
          <p:cNvPr id="4" name="Picture 2" descr="Image may contain: 5 people, people smiling, indo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9791"/>
            <a:ext cx="4104456" cy="27363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615403" y="404663"/>
            <a:ext cx="4238112" cy="2366279"/>
          </a:xfrm>
          <a:prstGeom prst="rect">
            <a:avLst/>
          </a:prstGeom>
        </p:spPr>
      </p:pic>
      <p:pic>
        <p:nvPicPr>
          <p:cNvPr id="4098" name="Picture 2" descr="Image may contain: 3 people, people smil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063872"/>
            <a:ext cx="4104456" cy="2737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3063872"/>
            <a:ext cx="4107297" cy="2737672"/>
          </a:xfrm>
          <a:prstGeom prst="rect">
            <a:avLst/>
          </a:prstGeom>
        </p:spPr>
      </p:pic>
    </p:spTree>
    <p:extLst>
      <p:ext uri="{BB962C8B-B14F-4D97-AF65-F5344CB8AC3E}">
        <p14:creationId xmlns:p14="http://schemas.microsoft.com/office/powerpoint/2010/main" val="20580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29600" cy="4525963"/>
          </a:xfrm>
        </p:spPr>
        <p:txBody>
          <a:bodyPr>
            <a:normAutofit/>
          </a:bodyPr>
          <a:lstStyle/>
          <a:p>
            <a:pPr algn="ctr"/>
            <a:r>
              <a:rPr lang="en-US" sz="2000" dirty="0" smtClean="0">
                <a:solidFill>
                  <a:schemeClr val="tx1"/>
                </a:solidFill>
              </a:rPr>
              <a:t>In some places before the </a:t>
            </a:r>
            <a:r>
              <a:rPr lang="en-US" sz="2000" dirty="0" smtClean="0">
                <a:solidFill>
                  <a:schemeClr val="tx1"/>
                </a:solidFill>
              </a:rPr>
              <a:t>groom </a:t>
            </a:r>
            <a:r>
              <a:rPr lang="en-US" sz="2000" dirty="0" smtClean="0">
                <a:solidFill>
                  <a:schemeClr val="tx1"/>
                </a:solidFill>
              </a:rPr>
              <a:t>enters, the bride sees the groom through the wedding ring from the window or door and says three times: "Through ring I see you, in your heart I enter!"</a:t>
            </a:r>
            <a:endParaRPr lang="mk-MK" sz="20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700808"/>
            <a:ext cx="6480720" cy="4318403"/>
          </a:xfrm>
          <a:prstGeom prst="rect">
            <a:avLst/>
          </a:prstGeom>
        </p:spPr>
      </p:pic>
    </p:spTree>
    <p:extLst>
      <p:ext uri="{BB962C8B-B14F-4D97-AF65-F5344CB8AC3E}">
        <p14:creationId xmlns:p14="http://schemas.microsoft.com/office/powerpoint/2010/main" val="61444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9"/>
            <a:ext cx="8229600" cy="2376263"/>
          </a:xfrm>
        </p:spPr>
        <p:txBody>
          <a:bodyPr>
            <a:normAutofit/>
          </a:bodyPr>
          <a:lstStyle/>
          <a:p>
            <a:r>
              <a:rPr lang="en-GB" sz="1600" dirty="0" smtClean="0">
                <a:solidFill>
                  <a:schemeClr val="tx1"/>
                </a:solidFill>
              </a:rPr>
              <a:t>At </a:t>
            </a:r>
            <a:r>
              <a:rPr lang="en-GB" sz="1600" dirty="0">
                <a:solidFill>
                  <a:schemeClr val="tx1"/>
                </a:solidFill>
              </a:rPr>
              <a:t>the church we have traditional Orthodox </a:t>
            </a:r>
            <a:r>
              <a:rPr lang="en-GB" sz="1600" dirty="0" smtClean="0">
                <a:solidFill>
                  <a:schemeClr val="tx1"/>
                </a:solidFill>
              </a:rPr>
              <a:t>ceremony. </a:t>
            </a:r>
          </a:p>
          <a:p>
            <a:r>
              <a:rPr lang="en-GB" sz="1600" dirty="0" smtClean="0">
                <a:solidFill>
                  <a:schemeClr val="tx1"/>
                </a:solidFill>
              </a:rPr>
              <a:t>The most wonderful </a:t>
            </a:r>
            <a:r>
              <a:rPr lang="en-GB" sz="1600" dirty="0">
                <a:solidFill>
                  <a:schemeClr val="tx1"/>
                </a:solidFill>
              </a:rPr>
              <a:t>moment </a:t>
            </a:r>
            <a:r>
              <a:rPr lang="en-GB" sz="1600" dirty="0" smtClean="0">
                <a:solidFill>
                  <a:schemeClr val="tx1"/>
                </a:solidFill>
              </a:rPr>
              <a:t>is the crowning </a:t>
            </a:r>
            <a:r>
              <a:rPr lang="en-GB" sz="1600" dirty="0">
                <a:solidFill>
                  <a:schemeClr val="tx1"/>
                </a:solidFill>
              </a:rPr>
              <a:t>of the Bride and the Groom </a:t>
            </a:r>
            <a:r>
              <a:rPr lang="en-GB" sz="1600" dirty="0" smtClean="0">
                <a:solidFill>
                  <a:schemeClr val="tx1"/>
                </a:solidFill>
              </a:rPr>
              <a:t>with </a:t>
            </a:r>
            <a:r>
              <a:rPr lang="en-GB" sz="1600" dirty="0">
                <a:solidFill>
                  <a:schemeClr val="tx1"/>
                </a:solidFill>
              </a:rPr>
              <a:t>gold crowns.  This </a:t>
            </a:r>
            <a:r>
              <a:rPr lang="en-GB" sz="1600" dirty="0" smtClean="0">
                <a:solidFill>
                  <a:schemeClr val="tx1"/>
                </a:solidFill>
              </a:rPr>
              <a:t>symbolises </a:t>
            </a:r>
            <a:r>
              <a:rPr lang="en-GB" sz="1600" dirty="0">
                <a:solidFill>
                  <a:schemeClr val="tx1"/>
                </a:solidFill>
              </a:rPr>
              <a:t>the beginning of new kingdom and </a:t>
            </a:r>
            <a:r>
              <a:rPr lang="en-GB" sz="1600" dirty="0" smtClean="0">
                <a:solidFill>
                  <a:schemeClr val="tx1"/>
                </a:solidFill>
              </a:rPr>
              <a:t>honour, </a:t>
            </a:r>
            <a:r>
              <a:rPr lang="en-GB" sz="1600" dirty="0">
                <a:solidFill>
                  <a:schemeClr val="tx1"/>
                </a:solidFill>
              </a:rPr>
              <a:t>that God is present upon them. </a:t>
            </a:r>
            <a:endParaRPr lang="en-GB" sz="1600" dirty="0" smtClean="0">
              <a:solidFill>
                <a:schemeClr val="tx1"/>
              </a:solidFill>
            </a:endParaRPr>
          </a:p>
          <a:p>
            <a:r>
              <a:rPr lang="en-GB" sz="1600" dirty="0" smtClean="0">
                <a:solidFill>
                  <a:schemeClr val="tx1"/>
                </a:solidFill>
              </a:rPr>
              <a:t>The god </a:t>
            </a:r>
            <a:r>
              <a:rPr lang="en-GB" sz="1600" dirty="0">
                <a:solidFill>
                  <a:schemeClr val="tx1"/>
                </a:solidFill>
              </a:rPr>
              <a:t>father brings material or ribbon and he binds around their </a:t>
            </a:r>
            <a:r>
              <a:rPr lang="en-GB" sz="1600" dirty="0" smtClean="0">
                <a:solidFill>
                  <a:schemeClr val="tx1"/>
                </a:solidFill>
              </a:rPr>
              <a:t>hands or shoulder which symbolises </a:t>
            </a:r>
            <a:r>
              <a:rPr lang="en-GB" sz="1600" dirty="0">
                <a:solidFill>
                  <a:schemeClr val="tx1"/>
                </a:solidFill>
              </a:rPr>
              <a:t>the eternal commitment. How many times it will bind them that’s how many kids they will </a:t>
            </a:r>
            <a:r>
              <a:rPr lang="en-GB" sz="1600" dirty="0" smtClean="0">
                <a:solidFill>
                  <a:schemeClr val="tx1"/>
                </a:solidFill>
              </a:rPr>
              <a:t>have.</a:t>
            </a:r>
            <a:endParaRPr lang="en-US" sz="1600" dirty="0" smtClean="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689" y="2564905"/>
            <a:ext cx="4858672" cy="3240360"/>
          </a:xfrm>
          <a:prstGeom prst="rect">
            <a:avLst/>
          </a:prstGeom>
        </p:spPr>
      </p:pic>
      <p:pic>
        <p:nvPicPr>
          <p:cNvPr id="3074" name="Picture 2" descr="Image may contain: 2 people, people sitting and wed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821295" y="2204864"/>
            <a:ext cx="2454906" cy="368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98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wipe(down)">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480</Words>
  <Application>Microsoft Office PowerPoint</Application>
  <PresentationFormat>On-screen Show (4:3)</PresentationFormat>
  <Paragraphs>32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Executive</vt:lpstr>
      <vt:lpstr>PowerPoint Presentation</vt:lpstr>
      <vt:lpstr>            Wedding customs  are part of the tradition of every nation. They make every wedding different and special. In Macedonia each region or a town has different cust- oms. It’s a celebration full of dancing, food, joy and respecting the old traditions.  </vt:lpstr>
      <vt:lpstr>On Thursday we decorate the bride and groom’s homes. This decoration will remain for a period of six weeks   as a sign that the family has recently celebrated a wedding.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Galicnik Wedding</vt:lpstr>
      <vt:lpstr>Galicnik Wedding is a manifestation that is held every year on the 12th of July in the village Galicnik on the mountain Bistra.</vt:lpstr>
      <vt:lpstr>It’s rich with many unique wedding customs and rituals.</vt:lpstr>
      <vt:lpstr>Every year during the Galicnik wedding, a number of customs that characterize this wedding are respected as beating the drums, the mother in law dance, the bride’s wedding, the wedding ceremony, the breaking of bread, the wedding in the church “St. Petar and Pavle”, and other customs that slowly die out, but they contain and hide many details of Galicnik’s tradition.</vt:lpstr>
      <vt:lpstr>PowerPoint Presentation</vt:lpstr>
      <vt:lpstr>They are now only two residents in Gakicnik, but there are over 5000 visitors and tourists waiting to see the Galicnik wedding.</vt:lpstr>
      <vt:lpstr>Worked out by: Eva Kuzeska  Emilija Stankoska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dame stankoski</dc:creator>
  <cp:lastModifiedBy>user</cp:lastModifiedBy>
  <cp:revision>43</cp:revision>
  <dcterms:modified xsi:type="dcterms:W3CDTF">2018-10-19T13:34:47Z</dcterms:modified>
</cp:coreProperties>
</file>