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29" r:id="rId2"/>
  </p:sldMasterIdLst>
  <p:notesMasterIdLst>
    <p:notesMasterId r:id="rId20"/>
  </p:notesMasterIdLst>
  <p:sldIdLst>
    <p:sldId id="256" r:id="rId3"/>
    <p:sldId id="257" r:id="rId4"/>
    <p:sldId id="258" r:id="rId5"/>
    <p:sldId id="259" r:id="rId6"/>
    <p:sldId id="260" r:id="rId7"/>
    <p:sldId id="261" r:id="rId8"/>
    <p:sldId id="262" r:id="rId9"/>
    <p:sldId id="265" r:id="rId10"/>
    <p:sldId id="264" r:id="rId11"/>
    <p:sldId id="266" r:id="rId12"/>
    <p:sldId id="270" r:id="rId13"/>
    <p:sldId id="272" r:id="rId14"/>
    <p:sldId id="273" r:id="rId15"/>
    <p:sldId id="274" r:id="rId16"/>
    <p:sldId id="275" r:id="rId17"/>
    <p:sldId id="276" r:id="rId18"/>
    <p:sldId id="277" r:id="rId19"/>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7" d="100"/>
          <a:sy n="77" d="100"/>
        </p:scale>
        <p:origin x="-116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2E947-D0F7-4C07-81CF-47AF3FFCEB86}" type="datetimeFigureOut">
              <a:rPr lang="mk-MK" smtClean="0"/>
              <a:pPr/>
              <a:t>19.10.2018</a:t>
            </a:fld>
            <a:endParaRPr lang="mk-M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DA22A-7910-45D7-B44F-DEE03D641902}" type="slidenum">
              <a:rPr lang="mk-MK" smtClean="0"/>
              <a:pPr/>
              <a:t>‹#›</a:t>
            </a:fld>
            <a:endParaRPr lang="mk-MK"/>
          </a:p>
        </p:txBody>
      </p:sp>
    </p:spTree>
    <p:extLst>
      <p:ext uri="{BB962C8B-B14F-4D97-AF65-F5344CB8AC3E}">
        <p14:creationId xmlns:p14="http://schemas.microsoft.com/office/powerpoint/2010/main" val="424831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216572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2855279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1419196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203182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270478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91598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2685557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149243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2910255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2318676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0A92CF2-7028-45B7-AE37-4852B33051E0}" type="slidenum">
              <a:rPr lang="mk-MK" smtClean="0"/>
              <a:pPr/>
              <a:t>‹#›</a:t>
            </a:fld>
            <a:endParaRPr lang="mk-MK"/>
          </a:p>
        </p:txBody>
      </p:sp>
    </p:spTree>
    <p:extLst>
      <p:ext uri="{BB962C8B-B14F-4D97-AF65-F5344CB8AC3E}">
        <p14:creationId xmlns:p14="http://schemas.microsoft.com/office/powerpoint/2010/main" val="416092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91" name="Footer Placeholder 90"/>
          <p:cNvSpPr>
            <a:spLocks noGrp="1"/>
          </p:cNvSpPr>
          <p:nvPr>
            <p:ph type="ftr" sz="quarter" idx="11"/>
          </p:nvPr>
        </p:nvSpPr>
        <p:spPr/>
        <p:txBody>
          <a:bodyPr/>
          <a:lstStyle/>
          <a:p>
            <a:endParaRPr lang="mk-MK"/>
          </a:p>
        </p:txBody>
      </p:sp>
      <p:sp>
        <p:nvSpPr>
          <p:cNvPr id="92" name="Slide Number Placeholder 91"/>
          <p:cNvSpPr>
            <a:spLocks noGrp="1"/>
          </p:cNvSpPr>
          <p:nvPr>
            <p:ph type="sldNum" sz="quarter" idx="12"/>
          </p:nvPr>
        </p:nvSpPr>
        <p:spPr/>
        <p:txBody>
          <a:bodyPr/>
          <a:lstStyle/>
          <a:p>
            <a:fld id="{20A92CF2-7028-45B7-AE37-4852B33051E0}" type="slidenum">
              <a:rPr lang="mk-MK" smtClean="0"/>
              <a:pPr/>
              <a:t>‹#›</a:t>
            </a:fld>
            <a:endParaRPr lang="mk-MK"/>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20A92CF2-7028-45B7-AE37-4852B33051E0}" type="slidenum">
              <a:rPr lang="mk-MK" smtClean="0"/>
              <a:pPr/>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20A92CF2-7028-45B7-AE37-4852B33051E0}" type="slidenum">
              <a:rPr lang="mk-MK" smtClean="0"/>
              <a:pPr/>
              <a:t>‹#›</a:t>
            </a:fld>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20A92CF2-7028-45B7-AE37-4852B33051E0}" type="slidenum">
              <a:rPr lang="mk-MK" smtClean="0"/>
              <a:pPr/>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20A92CF2-7028-45B7-AE37-4852B33051E0}"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20A92CF2-7028-45B7-AE37-4852B33051E0}" type="slidenum">
              <a:rPr lang="mk-MK" smtClean="0"/>
              <a:pPr/>
              <a:t>‹#›</a:t>
            </a:fld>
            <a:endParaRPr lang="mk-MK"/>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412A602-6FEC-458F-93E4-FAA56A6AC03E}" type="datetimeFigureOut">
              <a:rPr lang="mk-MK" smtClean="0"/>
              <a:pPr/>
              <a:t>19.10.2018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20A92CF2-7028-45B7-AE37-4852B33051E0}" type="slidenum">
              <a:rPr lang="mk-MK" smtClean="0"/>
              <a:pPr/>
              <a:t>‹#›</a:t>
            </a:fld>
            <a:endParaRPr lang="mk-MK"/>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412A602-6FEC-458F-93E4-FAA56A6AC03E}" type="datetimeFigureOut">
              <a:rPr lang="mk-MK" smtClean="0"/>
              <a:pPr/>
              <a:t>19.10.2018</a:t>
            </a:fld>
            <a:endParaRPr lang="mk-MK"/>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mk-MK"/>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0A92CF2-7028-45B7-AE37-4852B33051E0}" type="slidenum">
              <a:rPr lang="mk-MK" smtClean="0"/>
              <a:pPr/>
              <a:t>‹#›</a:t>
            </a:fld>
            <a:endParaRPr lang="mk-MK"/>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12A602-6FEC-458F-93E4-FAA56A6AC03E}" type="datetimeFigureOut">
              <a:rPr lang="mk-MK" smtClean="0"/>
              <a:pPr/>
              <a:t>19.10.2018</a:t>
            </a:fld>
            <a:endParaRPr lang="mk-M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A92CF2-7028-45B7-AE37-4852B33051E0}" type="slidenum">
              <a:rPr lang="mk-MK" smtClean="0"/>
              <a:pPr/>
              <a:t>‹#›</a:t>
            </a:fld>
            <a:endParaRPr lang="mk-MK"/>
          </a:p>
        </p:txBody>
      </p:sp>
    </p:spTree>
    <p:extLst>
      <p:ext uri="{BB962C8B-B14F-4D97-AF65-F5344CB8AC3E}">
        <p14:creationId xmlns:p14="http://schemas.microsoft.com/office/powerpoint/2010/main" val="5926348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2071678"/>
            <a:ext cx="8604448" cy="4401205"/>
          </a:xfrm>
          <a:prstGeom prst="rect">
            <a:avLst/>
          </a:prstGeom>
          <a:noFill/>
        </p:spPr>
        <p:txBody>
          <a:bodyPr wrap="square" rtlCol="0">
            <a:spAutoFit/>
          </a:bodyPr>
          <a:lstStyle/>
          <a:p>
            <a:pPr algn="ctr"/>
            <a:r>
              <a:rPr lang="en-US" sz="6000" i="1" dirty="0" smtClean="0">
                <a:latin typeface="Algerian" pitchFamily="82" charset="0"/>
              </a:rPr>
              <a:t>Traditional holidays</a:t>
            </a:r>
          </a:p>
          <a:p>
            <a:pPr algn="ctr"/>
            <a:r>
              <a:rPr lang="en-US" sz="4000" b="1" dirty="0" smtClean="0">
                <a:solidFill>
                  <a:srgbClr val="C00000"/>
                </a:solidFill>
                <a:latin typeface="Algerian" pitchFamily="82" charset="0"/>
              </a:rPr>
              <a:t>Macedonia is a country of traditional values. People appreciate the old-fashioned customs and traditions.</a:t>
            </a:r>
            <a:endParaRPr lang="mk-MK" sz="4000" b="1"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500037"/>
            <a:ext cx="1631690" cy="163712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7929" y="586999"/>
            <a:ext cx="2304256" cy="14632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620688"/>
            <a:ext cx="2021971" cy="1516478"/>
          </a:xfrm>
          <a:prstGeom prst="rect">
            <a:avLst/>
          </a:prstGeom>
        </p:spPr>
      </p:pic>
    </p:spTree>
    <p:extLst>
      <p:ext uri="{BB962C8B-B14F-4D97-AF65-F5344CB8AC3E}">
        <p14:creationId xmlns:p14="http://schemas.microsoft.com/office/powerpoint/2010/main" val="38002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80">
                                          <p:stCondLst>
                                            <p:cond delay="0"/>
                                          </p:stCondLst>
                                        </p:cTn>
                                        <p:tgtEl>
                                          <p:spTgt spid="6">
                                            <p:txEl>
                                              <p:pRg st="1" end="1"/>
                                            </p:txEl>
                                          </p:spTgt>
                                        </p:tgtEl>
                                      </p:cBhvr>
                                    </p:animEffect>
                                    <p:anim calcmode="lin" valueType="num">
                                      <p:cBhvr>
                                        <p:cTn id="2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1" end="1"/>
                                            </p:txEl>
                                          </p:spTgt>
                                        </p:tgtEl>
                                      </p:cBhvr>
                                      <p:to x="100000" y="60000"/>
                                    </p:animScale>
                                    <p:animScale>
                                      <p:cBhvr>
                                        <p:cTn id="32" dur="166" decel="50000">
                                          <p:stCondLst>
                                            <p:cond delay="676"/>
                                          </p:stCondLst>
                                        </p:cTn>
                                        <p:tgtEl>
                                          <p:spTgt spid="6">
                                            <p:txEl>
                                              <p:pRg st="1" end="1"/>
                                            </p:txEl>
                                          </p:spTgt>
                                        </p:tgtEl>
                                      </p:cBhvr>
                                      <p:to x="100000" y="100000"/>
                                    </p:animScale>
                                    <p:animScale>
                                      <p:cBhvr>
                                        <p:cTn id="33" dur="26">
                                          <p:stCondLst>
                                            <p:cond delay="1312"/>
                                          </p:stCondLst>
                                        </p:cTn>
                                        <p:tgtEl>
                                          <p:spTgt spid="6">
                                            <p:txEl>
                                              <p:pRg st="1" end="1"/>
                                            </p:txEl>
                                          </p:spTgt>
                                        </p:tgtEl>
                                      </p:cBhvr>
                                      <p:to x="100000" y="80000"/>
                                    </p:animScale>
                                    <p:animScale>
                                      <p:cBhvr>
                                        <p:cTn id="34" dur="166" decel="50000">
                                          <p:stCondLst>
                                            <p:cond delay="1338"/>
                                          </p:stCondLst>
                                        </p:cTn>
                                        <p:tgtEl>
                                          <p:spTgt spid="6">
                                            <p:txEl>
                                              <p:pRg st="1" end="1"/>
                                            </p:txEl>
                                          </p:spTgt>
                                        </p:tgtEl>
                                      </p:cBhvr>
                                      <p:to x="100000" y="100000"/>
                                    </p:animScale>
                                    <p:animScale>
                                      <p:cBhvr>
                                        <p:cTn id="35" dur="26">
                                          <p:stCondLst>
                                            <p:cond delay="1642"/>
                                          </p:stCondLst>
                                        </p:cTn>
                                        <p:tgtEl>
                                          <p:spTgt spid="6">
                                            <p:txEl>
                                              <p:pRg st="1" end="1"/>
                                            </p:txEl>
                                          </p:spTgt>
                                        </p:tgtEl>
                                      </p:cBhvr>
                                      <p:to x="100000" y="90000"/>
                                    </p:animScale>
                                    <p:animScale>
                                      <p:cBhvr>
                                        <p:cTn id="36" dur="166" decel="50000">
                                          <p:stCondLst>
                                            <p:cond delay="1668"/>
                                          </p:stCondLst>
                                        </p:cTn>
                                        <p:tgtEl>
                                          <p:spTgt spid="6">
                                            <p:txEl>
                                              <p:pRg st="1" end="1"/>
                                            </p:txEl>
                                          </p:spTgt>
                                        </p:tgtEl>
                                      </p:cBhvr>
                                      <p:to x="100000" y="100000"/>
                                    </p:animScale>
                                    <p:animScale>
                                      <p:cBhvr>
                                        <p:cTn id="37" dur="26">
                                          <p:stCondLst>
                                            <p:cond delay="1808"/>
                                          </p:stCondLst>
                                        </p:cTn>
                                        <p:tgtEl>
                                          <p:spTgt spid="6">
                                            <p:txEl>
                                              <p:pRg st="1" end="1"/>
                                            </p:txEl>
                                          </p:spTgt>
                                        </p:tgtEl>
                                      </p:cBhvr>
                                      <p:to x="100000" y="95000"/>
                                    </p:animScale>
                                    <p:animScale>
                                      <p:cBhvr>
                                        <p:cTn id="38"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704856" cy="2304256"/>
          </a:xfrm>
        </p:spPr>
        <p:txBody>
          <a:bodyPr>
            <a:normAutofit fontScale="90000"/>
          </a:bodyPr>
          <a:lstStyle/>
          <a:p>
            <a:pPr algn="ctr"/>
            <a:r>
              <a:rPr lang="en-GB" sz="2400" b="1" dirty="0" smtClean="0">
                <a:solidFill>
                  <a:srgbClr val="00B050"/>
                </a:solidFill>
              </a:rPr>
              <a:t>We eat traditional food for Christmas. There is saying that is related to Christmas in our country:”No matter where you are through the year, be home for Christmas”. For all of us this holiday is a time of joy, happiness , laugher and joy.</a:t>
            </a:r>
            <a:br>
              <a:rPr lang="en-GB" sz="2400" b="1" dirty="0" smtClean="0">
                <a:solidFill>
                  <a:srgbClr val="00B050"/>
                </a:solidFill>
              </a:rPr>
            </a:br>
            <a:r>
              <a:rPr lang="en-GB" sz="2400" b="1" dirty="0">
                <a:solidFill>
                  <a:srgbClr val="00B050"/>
                </a:solidFill>
              </a:rPr>
              <a:t/>
            </a:r>
            <a:br>
              <a:rPr lang="en-GB" sz="2400" b="1" dirty="0">
                <a:solidFill>
                  <a:srgbClr val="00B050"/>
                </a:solidFill>
              </a:rPr>
            </a:br>
            <a:r>
              <a:rPr lang="en-GB" sz="2400" b="1" dirty="0" smtClean="0">
                <a:solidFill>
                  <a:srgbClr val="00B050"/>
                </a:solidFill>
              </a:rPr>
              <a:t>We don’t exchange gifts for Christmas, we exchange gifts for New Year.  </a:t>
            </a:r>
            <a:endParaRPr lang="mk-MK" sz="2400" b="1" dirty="0">
              <a:solidFill>
                <a:srgbClr val="00B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068960"/>
            <a:ext cx="4394463" cy="29296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820" y="3068960"/>
            <a:ext cx="4178660" cy="2808312"/>
          </a:xfrm>
          <a:prstGeom prst="rect">
            <a:avLst/>
          </a:prstGeom>
        </p:spPr>
      </p:pic>
    </p:spTree>
    <p:extLst>
      <p:ext uri="{BB962C8B-B14F-4D97-AF65-F5344CB8AC3E}">
        <p14:creationId xmlns:p14="http://schemas.microsoft.com/office/powerpoint/2010/main" val="21207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2571768"/>
          </a:xfrm>
        </p:spPr>
        <p:txBody>
          <a:bodyPr>
            <a:noAutofit/>
          </a:bodyPr>
          <a:lstStyle/>
          <a:p>
            <a:pPr algn="ctr"/>
            <a:r>
              <a:rPr lang="en-US" sz="2800" b="1" dirty="0" smtClean="0">
                <a:solidFill>
                  <a:srgbClr val="FF0000"/>
                </a:solidFill>
                <a:latin typeface="Agency FB" pitchFamily="34" charset="0"/>
              </a:rPr>
              <a:t>In all parts of Macedonia families  make homemade pastry or bread that has a coin inside  it. The host of the house, the oldest one, is in charge of breaking and sharing the bread after he blesses the table and everyone gets one peace.</a:t>
            </a:r>
            <a:br>
              <a:rPr lang="en-US" sz="2800" b="1" dirty="0" smtClean="0">
                <a:solidFill>
                  <a:srgbClr val="FF0000"/>
                </a:solidFill>
                <a:latin typeface="Agency FB" pitchFamily="34" charset="0"/>
              </a:rPr>
            </a:br>
            <a:r>
              <a:rPr lang="en-US" sz="2800" b="1" dirty="0" smtClean="0">
                <a:solidFill>
                  <a:srgbClr val="FF0000"/>
                </a:solidFill>
                <a:latin typeface="Agency FB" pitchFamily="34" charset="0"/>
              </a:rPr>
              <a:t> The one who gets the coin will have luck, health and wealth during the  whole year. The coin is usually kept in a glass of wine as a protector of the house.</a:t>
            </a:r>
            <a:endParaRPr lang="mk-MK" sz="28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18" y="3143248"/>
            <a:ext cx="6087207" cy="3243611"/>
          </a:xfrm>
          <a:prstGeom prst="rect">
            <a:avLst/>
          </a:prstGeom>
        </p:spPr>
      </p:pic>
    </p:spTree>
    <p:extLst>
      <p:ext uri="{BB962C8B-B14F-4D97-AF65-F5344CB8AC3E}">
        <p14:creationId xmlns:p14="http://schemas.microsoft.com/office/powerpoint/2010/main" val="406075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052736"/>
            <a:ext cx="6512511" cy="1143000"/>
          </a:xfrm>
        </p:spPr>
        <p:txBody>
          <a:bodyPr>
            <a:noAutofit/>
          </a:bodyPr>
          <a:lstStyle/>
          <a:p>
            <a:pPr marL="0" indent="0" algn="ctr">
              <a:buNone/>
            </a:pPr>
            <a:r>
              <a:rPr lang="en-US" sz="9600" b="1" dirty="0">
                <a:solidFill>
                  <a:srgbClr val="FF0000"/>
                </a:solidFill>
                <a:latin typeface="Algerian" pitchFamily="82" charset="0"/>
              </a:rPr>
              <a:t>E</a:t>
            </a:r>
            <a:r>
              <a:rPr lang="en-US" sz="9600" b="1" dirty="0" smtClean="0">
                <a:solidFill>
                  <a:srgbClr val="FF0000"/>
                </a:solidFill>
                <a:latin typeface="Algerian" pitchFamily="82" charset="0"/>
              </a:rPr>
              <a:t>aster</a:t>
            </a:r>
            <a:endParaRPr lang="mk-MK" sz="96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617567"/>
            <a:ext cx="5832648" cy="3499589"/>
          </a:xfrm>
          <a:prstGeom prst="rect">
            <a:avLst/>
          </a:prstGeom>
        </p:spPr>
      </p:pic>
    </p:spTree>
    <p:extLst>
      <p:ext uri="{BB962C8B-B14F-4D97-AF65-F5344CB8AC3E}">
        <p14:creationId xmlns:p14="http://schemas.microsoft.com/office/powerpoint/2010/main" val="184191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4290"/>
            <a:ext cx="7931224" cy="1964678"/>
          </a:xfrm>
        </p:spPr>
        <p:txBody>
          <a:bodyPr>
            <a:normAutofit fontScale="90000"/>
          </a:bodyPr>
          <a:lstStyle/>
          <a:p>
            <a:pPr algn="ctr"/>
            <a:r>
              <a:rPr lang="en-US" b="1" dirty="0" smtClean="0">
                <a:solidFill>
                  <a:srgbClr val="FF0000"/>
                </a:solidFill>
              </a:rPr>
              <a:t>As Christmas, Easter </a:t>
            </a:r>
            <a:r>
              <a:rPr lang="en-US" b="1" dirty="0">
                <a:solidFill>
                  <a:srgbClr val="FF0000"/>
                </a:solidFill>
              </a:rPr>
              <a:t>is </a:t>
            </a:r>
            <a:r>
              <a:rPr lang="en-US" b="1" dirty="0" smtClean="0">
                <a:solidFill>
                  <a:srgbClr val="FF0000"/>
                </a:solidFill>
              </a:rPr>
              <a:t>also the </a:t>
            </a:r>
            <a:r>
              <a:rPr lang="en-US" b="1" dirty="0">
                <a:solidFill>
                  <a:srgbClr val="FF0000"/>
                </a:solidFill>
              </a:rPr>
              <a:t>most important holiday in Macedonia and Christian Orthodox </a:t>
            </a:r>
            <a:r>
              <a:rPr lang="en-US" b="1" dirty="0" smtClean="0">
                <a:solidFill>
                  <a:srgbClr val="FF0000"/>
                </a:solidFill>
              </a:rPr>
              <a:t>Church that people celebrate with great pleasure and joy. </a:t>
            </a:r>
            <a:r>
              <a:rPr lang="en-GB" dirty="0"/>
              <a:t/>
            </a:r>
            <a:br>
              <a:rPr lang="en-GB" dirty="0"/>
            </a:br>
            <a:endParaRPr lang="mk-M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28" y="2285992"/>
            <a:ext cx="6605240" cy="3915964"/>
          </a:xfrm>
          <a:prstGeom prst="rect">
            <a:avLst/>
          </a:prstGeom>
        </p:spPr>
      </p:pic>
    </p:spTree>
    <p:extLst>
      <p:ext uri="{BB962C8B-B14F-4D97-AF65-F5344CB8AC3E}">
        <p14:creationId xmlns:p14="http://schemas.microsoft.com/office/powerpoint/2010/main" val="36164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996952"/>
            <a:ext cx="8690872" cy="932114"/>
          </a:xfrm>
        </p:spPr>
        <p:txBody>
          <a:bodyPr>
            <a:normAutofit fontScale="90000"/>
          </a:bodyPr>
          <a:lstStyle/>
          <a:p>
            <a:pPr algn="ctr"/>
            <a:r>
              <a:rPr lang="en-GB" dirty="0" smtClean="0"/>
              <a:t/>
            </a:r>
            <a:br>
              <a:rPr lang="en-GB" dirty="0" smtClean="0"/>
            </a:br>
            <a:r>
              <a:rPr lang="en-GB" dirty="0"/>
              <a:t/>
            </a:r>
            <a:br>
              <a:rPr lang="en-GB" dirty="0"/>
            </a:br>
            <a:r>
              <a:rPr lang="en-GB" sz="2400" b="1" dirty="0" smtClean="0">
                <a:solidFill>
                  <a:srgbClr val="002060"/>
                </a:solidFill>
              </a:rPr>
              <a:t>It celebrates the resurrection of Jesus Christ and the belief that he rose from the dead and continued of helping people and making good deeds. The egg is a symbol of new life, so on </a:t>
            </a:r>
            <a:r>
              <a:rPr lang="en-GB" sz="2400" b="1" dirty="0">
                <a:solidFill>
                  <a:srgbClr val="002060"/>
                </a:solidFill>
              </a:rPr>
              <a:t>good </a:t>
            </a:r>
            <a:r>
              <a:rPr lang="en-GB" sz="2400" b="1" dirty="0" smtClean="0">
                <a:solidFill>
                  <a:srgbClr val="002060"/>
                </a:solidFill>
              </a:rPr>
              <a:t>Thursday or the Holy Thursday the housewives dye the </a:t>
            </a:r>
            <a:r>
              <a:rPr lang="en-GB" sz="2400" b="1" dirty="0">
                <a:solidFill>
                  <a:srgbClr val="002060"/>
                </a:solidFill>
              </a:rPr>
              <a:t>eggs. The first </a:t>
            </a:r>
            <a:r>
              <a:rPr lang="en-GB" sz="2400" b="1" dirty="0" smtClean="0">
                <a:solidFill>
                  <a:srgbClr val="002060"/>
                </a:solidFill>
              </a:rPr>
              <a:t>three eggs </a:t>
            </a:r>
            <a:r>
              <a:rPr lang="en-GB" sz="2400" b="1" dirty="0">
                <a:solidFill>
                  <a:srgbClr val="002060"/>
                </a:solidFill>
              </a:rPr>
              <a:t>has to be in red </a:t>
            </a:r>
            <a:r>
              <a:rPr lang="en-GB" sz="2400" b="1" dirty="0" smtClean="0">
                <a:solidFill>
                  <a:srgbClr val="002060"/>
                </a:solidFill>
              </a:rPr>
              <a:t>colour because it signifies the blood of the Christ </a:t>
            </a:r>
            <a:r>
              <a:rPr lang="en-GB" sz="2400" b="1" dirty="0">
                <a:solidFill>
                  <a:srgbClr val="002060"/>
                </a:solidFill>
              </a:rPr>
              <a:t>and must be done </a:t>
            </a:r>
            <a:r>
              <a:rPr lang="en-GB" sz="2400" b="1" dirty="0" smtClean="0">
                <a:solidFill>
                  <a:srgbClr val="002060"/>
                </a:solidFill>
              </a:rPr>
              <a:t>before sunrise. </a:t>
            </a:r>
            <a:br>
              <a:rPr lang="en-GB" sz="2400" b="1" dirty="0" smtClean="0">
                <a:solidFill>
                  <a:srgbClr val="002060"/>
                </a:solidFill>
              </a:rPr>
            </a:br>
            <a:r>
              <a:rPr lang="en-GB" sz="2400" b="1" dirty="0" smtClean="0">
                <a:solidFill>
                  <a:srgbClr val="002060"/>
                </a:solidFill>
              </a:rPr>
              <a:t/>
            </a:r>
            <a:br>
              <a:rPr lang="en-GB" sz="2400" b="1" dirty="0" smtClean="0">
                <a:solidFill>
                  <a:srgbClr val="002060"/>
                </a:solidFill>
              </a:rPr>
            </a:br>
            <a:r>
              <a:rPr lang="en-GB" sz="2400" b="1" dirty="0" smtClean="0">
                <a:solidFill>
                  <a:srgbClr val="002060"/>
                </a:solidFill>
              </a:rPr>
              <a:t> </a:t>
            </a:r>
            <a:r>
              <a:rPr lang="en-GB" sz="2400" b="1" dirty="0">
                <a:solidFill>
                  <a:srgbClr val="002060"/>
                </a:solidFill>
              </a:rPr>
              <a:t>Good </a:t>
            </a:r>
            <a:r>
              <a:rPr lang="en-GB" sz="2400" b="1" dirty="0" smtClean="0">
                <a:solidFill>
                  <a:srgbClr val="002060"/>
                </a:solidFill>
              </a:rPr>
              <a:t>Friday is the day when Jesus was crucified so Christians avoid eating anything else, but fruit, vegetable and nuts. It’s a very </a:t>
            </a:r>
            <a:r>
              <a:rPr lang="en-GB" sz="2400" b="1" dirty="0">
                <a:solidFill>
                  <a:srgbClr val="002060"/>
                </a:solidFill>
              </a:rPr>
              <a:t>strict </a:t>
            </a:r>
            <a:r>
              <a:rPr lang="en-GB" sz="2400" b="1" dirty="0" smtClean="0">
                <a:solidFill>
                  <a:srgbClr val="002060"/>
                </a:solidFill>
              </a:rPr>
              <a:t>feast day. </a:t>
            </a:r>
            <a:br>
              <a:rPr lang="en-GB" sz="2400" b="1" dirty="0" smtClean="0">
                <a:solidFill>
                  <a:srgbClr val="002060"/>
                </a:solidFill>
              </a:rPr>
            </a:br>
            <a:r>
              <a:rPr lang="en-GB" sz="2400" b="1" dirty="0" smtClean="0">
                <a:solidFill>
                  <a:srgbClr val="002060"/>
                </a:solidFill>
              </a:rPr>
              <a:t/>
            </a:r>
            <a:br>
              <a:rPr lang="en-GB" sz="2400" b="1" dirty="0" smtClean="0">
                <a:solidFill>
                  <a:srgbClr val="002060"/>
                </a:solidFill>
              </a:rPr>
            </a:br>
            <a:r>
              <a:rPr lang="en-GB" sz="2400" b="1" dirty="0" smtClean="0">
                <a:solidFill>
                  <a:srgbClr val="002060"/>
                </a:solidFill>
              </a:rPr>
              <a:t> </a:t>
            </a:r>
            <a:r>
              <a:rPr lang="en-GB" sz="2400" b="1" dirty="0">
                <a:solidFill>
                  <a:srgbClr val="002060"/>
                </a:solidFill>
              </a:rPr>
              <a:t>A</a:t>
            </a:r>
            <a:r>
              <a:rPr lang="en-GB" sz="2400" b="1" dirty="0" smtClean="0">
                <a:solidFill>
                  <a:srgbClr val="002060"/>
                </a:solidFill>
              </a:rPr>
              <a:t>t midnight on Saturday </a:t>
            </a:r>
            <a:r>
              <a:rPr lang="en-GB" sz="2400" b="1" dirty="0">
                <a:solidFill>
                  <a:srgbClr val="002060"/>
                </a:solidFill>
              </a:rPr>
              <a:t>everybody goes to </a:t>
            </a:r>
            <a:r>
              <a:rPr lang="en-GB" sz="2400" b="1" dirty="0" smtClean="0">
                <a:solidFill>
                  <a:srgbClr val="002060"/>
                </a:solidFill>
              </a:rPr>
              <a:t>the local church holding a burning candles in their hands, as the priests say the final prayers to </a:t>
            </a:r>
            <a:r>
              <a:rPr lang="en-GB" sz="2400" b="1" dirty="0">
                <a:solidFill>
                  <a:srgbClr val="002060"/>
                </a:solidFill>
              </a:rPr>
              <a:t>celebrate the risen of Jesus and this is when </a:t>
            </a:r>
            <a:r>
              <a:rPr lang="en-GB" sz="2400" b="1" dirty="0" smtClean="0">
                <a:solidFill>
                  <a:srgbClr val="002060"/>
                </a:solidFill>
              </a:rPr>
              <a:t>they break the first eggs.</a:t>
            </a:r>
            <a:br>
              <a:rPr lang="en-GB" sz="2400" b="1" dirty="0" smtClean="0">
                <a:solidFill>
                  <a:srgbClr val="002060"/>
                </a:solidFill>
              </a:rPr>
            </a:br>
            <a:r>
              <a:rPr lang="en-GB" sz="2400" b="1" dirty="0">
                <a:solidFill>
                  <a:srgbClr val="002060"/>
                </a:solidFill>
              </a:rPr>
              <a:t/>
            </a:r>
            <a:br>
              <a:rPr lang="en-GB" sz="2400" b="1" dirty="0">
                <a:solidFill>
                  <a:srgbClr val="002060"/>
                </a:solidFill>
              </a:rPr>
            </a:br>
            <a:r>
              <a:rPr lang="en-GB" sz="2400" b="1" dirty="0" smtClean="0">
                <a:solidFill>
                  <a:srgbClr val="002060"/>
                </a:solidFill>
              </a:rPr>
              <a:t>-On Sunday the house is ready for guests, </a:t>
            </a:r>
            <a:r>
              <a:rPr lang="en-GB" sz="2400" b="1" dirty="0">
                <a:solidFill>
                  <a:srgbClr val="002060"/>
                </a:solidFill>
              </a:rPr>
              <a:t>it’s a day of </a:t>
            </a:r>
            <a:r>
              <a:rPr lang="en-GB" sz="2400" b="1" dirty="0" smtClean="0">
                <a:solidFill>
                  <a:srgbClr val="002060"/>
                </a:solidFill>
              </a:rPr>
              <a:t>sharing love, happiness, respect, we visit </a:t>
            </a:r>
            <a:r>
              <a:rPr lang="en-GB" sz="2400" b="1" dirty="0">
                <a:solidFill>
                  <a:srgbClr val="002060"/>
                </a:solidFill>
              </a:rPr>
              <a:t>friends and </a:t>
            </a:r>
            <a:r>
              <a:rPr lang="en-GB" sz="2400" b="1" dirty="0" smtClean="0">
                <a:solidFill>
                  <a:srgbClr val="002060"/>
                </a:solidFill>
              </a:rPr>
              <a:t>relatives, </a:t>
            </a:r>
            <a:r>
              <a:rPr lang="en-GB" sz="2400" b="1" dirty="0">
                <a:solidFill>
                  <a:srgbClr val="002060"/>
                </a:solidFill>
              </a:rPr>
              <a:t>collect eggs and play a game with them. We greet the guest with the </a:t>
            </a:r>
            <a:r>
              <a:rPr lang="en-GB" sz="2400" b="1" dirty="0" smtClean="0">
                <a:solidFill>
                  <a:srgbClr val="002060"/>
                </a:solidFill>
              </a:rPr>
              <a:t>phrase “Christ has risen” </a:t>
            </a:r>
            <a:r>
              <a:rPr lang="en-GB" sz="2400" b="1" dirty="0">
                <a:solidFill>
                  <a:srgbClr val="002060"/>
                </a:solidFill>
              </a:rPr>
              <a:t>and the other person will says “</a:t>
            </a:r>
            <a:r>
              <a:rPr lang="en-GB" sz="2400" b="1" dirty="0" smtClean="0">
                <a:solidFill>
                  <a:srgbClr val="002060"/>
                </a:solidFill>
              </a:rPr>
              <a:t>he has indeed </a:t>
            </a:r>
            <a:r>
              <a:rPr lang="en-GB" sz="2400" b="1" dirty="0">
                <a:solidFill>
                  <a:srgbClr val="002060"/>
                </a:solidFill>
              </a:rPr>
              <a:t>risen”.   </a:t>
            </a:r>
            <a:r>
              <a:rPr lang="en-GB" sz="2400" b="1" dirty="0" smtClean="0">
                <a:solidFill>
                  <a:srgbClr val="002060"/>
                </a:solidFill>
              </a:rPr>
              <a:t/>
            </a:r>
            <a:br>
              <a:rPr lang="en-GB" sz="2400" b="1" dirty="0" smtClean="0">
                <a:solidFill>
                  <a:srgbClr val="002060"/>
                </a:solidFill>
              </a:rPr>
            </a:br>
            <a:r>
              <a:rPr lang="en-GB" sz="2400" b="1" dirty="0">
                <a:solidFill>
                  <a:srgbClr val="002060"/>
                </a:solidFill>
              </a:rPr>
              <a:t/>
            </a:r>
            <a:br>
              <a:rPr lang="en-GB" sz="2400" b="1" dirty="0">
                <a:solidFill>
                  <a:srgbClr val="002060"/>
                </a:solidFill>
              </a:rPr>
            </a:br>
            <a:r>
              <a:rPr lang="en-GB" sz="2400" b="1" dirty="0" smtClean="0">
                <a:solidFill>
                  <a:srgbClr val="002060"/>
                </a:solidFill>
              </a:rPr>
              <a:t>-We eat traditional  Easter Sunday dishes.</a:t>
            </a:r>
            <a:r>
              <a:rPr lang="en-GB" dirty="0" smtClean="0"/>
              <a:t/>
            </a:r>
            <a:br>
              <a:rPr lang="en-GB" dirty="0" smtClean="0"/>
            </a:br>
            <a:r>
              <a:rPr lang="en-GB" dirty="0"/>
              <a:t/>
            </a:r>
            <a:br>
              <a:rPr lang="en-GB" dirty="0"/>
            </a:br>
            <a:r>
              <a:rPr lang="en-GB" dirty="0"/>
              <a:t/>
            </a:r>
            <a:br>
              <a:rPr lang="en-GB" dirty="0"/>
            </a:br>
            <a:r>
              <a:rPr lang="en-GB" dirty="0"/>
              <a:t> </a:t>
            </a:r>
            <a:br>
              <a:rPr lang="en-GB" dirty="0"/>
            </a:br>
            <a:endParaRPr lang="mk-MK" dirty="0"/>
          </a:p>
        </p:txBody>
      </p:sp>
    </p:spTree>
    <p:extLst>
      <p:ext uri="{BB962C8B-B14F-4D97-AF65-F5344CB8AC3E}">
        <p14:creationId xmlns:p14="http://schemas.microsoft.com/office/powerpoint/2010/main" val="35496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55" y="548680"/>
            <a:ext cx="4178045" cy="230425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65" y="3501008"/>
            <a:ext cx="4045703" cy="269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for macedonian food ea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73016"/>
            <a:ext cx="4405309"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475" y="512068"/>
            <a:ext cx="4564762" cy="237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141" y="260648"/>
            <a:ext cx="5832648" cy="29163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465" y="3356992"/>
            <a:ext cx="4679230" cy="31101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40" y="3583405"/>
            <a:ext cx="4013279" cy="2657277"/>
          </a:xfrm>
          <a:prstGeom prst="rect">
            <a:avLst/>
          </a:prstGeom>
        </p:spPr>
      </p:pic>
    </p:spTree>
    <p:extLst>
      <p:ext uri="{BB962C8B-B14F-4D97-AF65-F5344CB8AC3E}">
        <p14:creationId xmlns:p14="http://schemas.microsoft.com/office/powerpoint/2010/main" val="54276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56992"/>
            <a:ext cx="8229600" cy="1143000"/>
          </a:xfrm>
        </p:spPr>
        <p:txBody>
          <a:bodyPr>
            <a:noAutofit/>
          </a:bodyPr>
          <a:lstStyle/>
          <a:p>
            <a:r>
              <a:rPr lang="en-US" sz="7200" dirty="0" smtClean="0">
                <a:solidFill>
                  <a:srgbClr val="FFC000"/>
                </a:solidFill>
              </a:rPr>
              <a:t>Worked out by:</a:t>
            </a:r>
            <a:br>
              <a:rPr lang="en-US" sz="7200" dirty="0" smtClean="0">
                <a:solidFill>
                  <a:srgbClr val="FFC000"/>
                </a:solidFill>
              </a:rPr>
            </a:br>
            <a:r>
              <a:rPr lang="en-US" sz="7200" dirty="0" smtClean="0">
                <a:solidFill>
                  <a:srgbClr val="FFC000"/>
                </a:solidFill>
              </a:rPr>
              <a:t>Eva </a:t>
            </a:r>
            <a:r>
              <a:rPr lang="en-US" sz="7200" dirty="0" err="1" smtClean="0">
                <a:solidFill>
                  <a:srgbClr val="FFC000"/>
                </a:solidFill>
              </a:rPr>
              <a:t>Kuzeska</a:t>
            </a:r>
            <a:r>
              <a:rPr lang="en-US" sz="7200" dirty="0" smtClean="0">
                <a:solidFill>
                  <a:srgbClr val="FFC000"/>
                </a:solidFill>
              </a:rPr>
              <a:t/>
            </a:r>
            <a:br>
              <a:rPr lang="en-US" sz="7200" dirty="0" smtClean="0">
                <a:solidFill>
                  <a:srgbClr val="FFC000"/>
                </a:solidFill>
              </a:rPr>
            </a:br>
            <a:r>
              <a:rPr lang="en-US" sz="7200" dirty="0" err="1" smtClean="0">
                <a:solidFill>
                  <a:srgbClr val="FFC000"/>
                </a:solidFill>
              </a:rPr>
              <a:t>Emilija</a:t>
            </a:r>
            <a:r>
              <a:rPr lang="en-US" sz="7200" dirty="0" smtClean="0">
                <a:solidFill>
                  <a:srgbClr val="FFC000"/>
                </a:solidFill>
              </a:rPr>
              <a:t> </a:t>
            </a:r>
            <a:r>
              <a:rPr lang="en-US" sz="7200" dirty="0" err="1" smtClean="0">
                <a:solidFill>
                  <a:srgbClr val="FFC000"/>
                </a:solidFill>
              </a:rPr>
              <a:t>Stankoska</a:t>
            </a:r>
            <a:endParaRPr lang="mk-MK" sz="7200" dirty="0">
              <a:solidFill>
                <a:srgbClr val="FFC000"/>
              </a:solidFill>
            </a:endParaRPr>
          </a:p>
        </p:txBody>
      </p:sp>
    </p:spTree>
    <p:extLst>
      <p:ext uri="{BB962C8B-B14F-4D97-AF65-F5344CB8AC3E}">
        <p14:creationId xmlns:p14="http://schemas.microsoft.com/office/powerpoint/2010/main" val="40463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3848" y="548680"/>
            <a:ext cx="6048672" cy="1323439"/>
          </a:xfrm>
          <a:prstGeom prst="rect">
            <a:avLst/>
          </a:prstGeom>
          <a:noFill/>
        </p:spPr>
        <p:txBody>
          <a:bodyPr wrap="square" rtlCol="0">
            <a:spAutoFit/>
          </a:bodyPr>
          <a:lstStyle/>
          <a:p>
            <a:r>
              <a:rPr lang="en-US" sz="4000" dirty="0" smtClean="0"/>
              <a:t>PROCHKA </a:t>
            </a:r>
          </a:p>
          <a:p>
            <a:r>
              <a:rPr lang="en-US" sz="4000" dirty="0" smtClean="0"/>
              <a:t>( </a:t>
            </a:r>
            <a:r>
              <a:rPr lang="mk-MK" sz="4000" dirty="0" smtClean="0"/>
              <a:t>Прочка)</a:t>
            </a:r>
            <a:endParaRPr lang="mk-MK"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2060848"/>
            <a:ext cx="5598779" cy="383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5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642918"/>
            <a:ext cx="7174010" cy="2571768"/>
          </a:xfrm>
        </p:spPr>
        <p:txBody>
          <a:bodyPr>
            <a:noAutofit/>
          </a:bodyPr>
          <a:lstStyle/>
          <a:p>
            <a:pPr algn="ctr"/>
            <a:r>
              <a:rPr lang="en-US" sz="2400" b="1" dirty="0" smtClean="0">
                <a:solidFill>
                  <a:srgbClr val="C00000"/>
                </a:solidFill>
              </a:rPr>
              <a:t>‘</a:t>
            </a:r>
            <a:r>
              <a:rPr lang="en-US" sz="2400" b="1" dirty="0" err="1" smtClean="0">
                <a:solidFill>
                  <a:srgbClr val="C00000"/>
                </a:solidFill>
              </a:rPr>
              <a:t>Prochka</a:t>
            </a:r>
            <a:r>
              <a:rPr lang="en-US" sz="2400" b="1" dirty="0" smtClean="0">
                <a:solidFill>
                  <a:srgbClr val="C00000"/>
                </a:solidFill>
              </a:rPr>
              <a:t>’ is a day of forgiveness in Orthodox Christianity. </a:t>
            </a:r>
            <a:r>
              <a:rPr lang="en-US" sz="2400" b="1" dirty="0">
                <a:solidFill>
                  <a:srgbClr val="C00000"/>
                </a:solidFill>
              </a:rPr>
              <a:t/>
            </a:r>
            <a:br>
              <a:rPr lang="en-US" sz="2400" b="1" dirty="0">
                <a:solidFill>
                  <a:srgbClr val="C00000"/>
                </a:solidFill>
              </a:rPr>
            </a:br>
            <a:r>
              <a:rPr lang="en-US" sz="2400" b="1" dirty="0" smtClean="0">
                <a:solidFill>
                  <a:srgbClr val="C00000"/>
                </a:solidFill>
              </a:rPr>
              <a:t>It is celebrated seven weeks before Easter and the people  give forgiveness to each other on this holiday. </a:t>
            </a:r>
            <a:br>
              <a:rPr lang="en-US" sz="2400" b="1" dirty="0" smtClean="0">
                <a:solidFill>
                  <a:srgbClr val="C00000"/>
                </a:solidFill>
              </a:rPr>
            </a:br>
            <a:r>
              <a:rPr lang="en-US" sz="2400" b="1" dirty="0" smtClean="0">
                <a:solidFill>
                  <a:srgbClr val="C00000"/>
                </a:solidFill>
              </a:rPr>
              <a:t/>
            </a:r>
            <a:br>
              <a:rPr lang="en-US" sz="2400" b="1" dirty="0" smtClean="0">
                <a:solidFill>
                  <a:srgbClr val="C00000"/>
                </a:solidFill>
              </a:rPr>
            </a:br>
            <a:r>
              <a:rPr lang="en-US" sz="2400" b="1" dirty="0" smtClean="0">
                <a:solidFill>
                  <a:srgbClr val="C00000"/>
                </a:solidFill>
              </a:rPr>
              <a:t>The youngest seek forgiveness and say “ forgive me” to the older members of the family, and they replay </a:t>
            </a:r>
            <a:br>
              <a:rPr lang="en-US" sz="2400" b="1" dirty="0" smtClean="0">
                <a:solidFill>
                  <a:srgbClr val="C00000"/>
                </a:solidFill>
              </a:rPr>
            </a:br>
            <a:r>
              <a:rPr lang="en-US" sz="2400" b="1" dirty="0" smtClean="0">
                <a:solidFill>
                  <a:srgbClr val="C00000"/>
                </a:solidFill>
              </a:rPr>
              <a:t>“It’s forgiven by me and by God”.</a:t>
            </a:r>
            <a:endParaRPr lang="mk-MK" sz="2400" b="1" dirty="0">
              <a:solidFill>
                <a:srgbClr val="C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336890"/>
            <a:ext cx="6264696" cy="3332470"/>
          </a:xfrm>
          <a:prstGeom prst="rect">
            <a:avLst/>
          </a:prstGeom>
        </p:spPr>
      </p:pic>
    </p:spTree>
    <p:extLst>
      <p:ext uri="{BB962C8B-B14F-4D97-AF65-F5344CB8AC3E}">
        <p14:creationId xmlns:p14="http://schemas.microsoft.com/office/powerpoint/2010/main" val="41172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764704"/>
            <a:ext cx="7602048" cy="1138138"/>
          </a:xfrm>
        </p:spPr>
        <p:txBody>
          <a:bodyPr>
            <a:normAutofit fontScale="90000"/>
          </a:bodyPr>
          <a:lstStyle/>
          <a:p>
            <a:pPr algn="ctr"/>
            <a:r>
              <a:rPr lang="en-US" dirty="0" smtClean="0"/>
              <a:t> </a:t>
            </a:r>
            <a:r>
              <a:rPr lang="en-US" b="1" dirty="0" smtClean="0">
                <a:solidFill>
                  <a:srgbClr val="7030A0"/>
                </a:solidFill>
              </a:rPr>
              <a:t>People are dressed in fancy dresses, disguise  themselves with different mask, funny and interesting  costumes. </a:t>
            </a:r>
            <a:endParaRPr lang="mk-MK"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420888"/>
            <a:ext cx="6192688" cy="4133619"/>
          </a:xfrm>
          <a:prstGeom prst="rect">
            <a:avLst/>
          </a:prstGeom>
        </p:spPr>
      </p:pic>
    </p:spTree>
    <p:extLst>
      <p:ext uri="{BB962C8B-B14F-4D97-AF65-F5344CB8AC3E}">
        <p14:creationId xmlns:p14="http://schemas.microsoft.com/office/powerpoint/2010/main" val="11557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573016"/>
            <a:ext cx="4680520" cy="31008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1579"/>
            <a:ext cx="4896544" cy="3264362"/>
          </a:xfrm>
          <a:prstGeom prst="rect">
            <a:avLst/>
          </a:prstGeom>
        </p:spPr>
      </p:pic>
    </p:spTree>
    <p:extLst>
      <p:ext uri="{BB962C8B-B14F-4D97-AF65-F5344CB8AC3E}">
        <p14:creationId xmlns:p14="http://schemas.microsoft.com/office/powerpoint/2010/main" val="15320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620688"/>
            <a:ext cx="7498080" cy="2022494"/>
          </a:xfrm>
        </p:spPr>
        <p:txBody>
          <a:bodyPr>
            <a:normAutofit/>
          </a:bodyPr>
          <a:lstStyle/>
          <a:p>
            <a:pPr algn="ctr"/>
            <a:r>
              <a:rPr lang="en-US" dirty="0" smtClean="0"/>
              <a:t>The most famous carnival in our country is the one held in  </a:t>
            </a:r>
            <a:r>
              <a:rPr lang="en-US" dirty="0" err="1" smtClean="0"/>
              <a:t>Strumica,known</a:t>
            </a:r>
            <a:r>
              <a:rPr lang="en-US" dirty="0" smtClean="0"/>
              <a:t> as ‘</a:t>
            </a:r>
            <a:r>
              <a:rPr lang="en-US" dirty="0" err="1" smtClean="0"/>
              <a:t>Strumichki</a:t>
            </a:r>
            <a:r>
              <a:rPr lang="en-US" dirty="0" smtClean="0"/>
              <a:t> Carnival’ or ‘</a:t>
            </a:r>
            <a:r>
              <a:rPr lang="en-US" dirty="0" err="1" smtClean="0"/>
              <a:t>Trimeri</a:t>
            </a:r>
            <a:r>
              <a:rPr lang="en-US" dirty="0" smtClean="0"/>
              <a:t>’ and it is in the World’s Calendar for carnivals.</a:t>
            </a:r>
            <a:endParaRPr lang="mk-M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98288"/>
            <a:ext cx="3816424" cy="28651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398288"/>
            <a:ext cx="4289856" cy="2852754"/>
          </a:xfrm>
          <a:prstGeom prst="rect">
            <a:avLst/>
          </a:prstGeom>
        </p:spPr>
      </p:pic>
    </p:spTree>
    <p:extLst>
      <p:ext uri="{BB962C8B-B14F-4D97-AF65-F5344CB8AC3E}">
        <p14:creationId xmlns:p14="http://schemas.microsoft.com/office/powerpoint/2010/main" val="3655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39876"/>
            <a:ext cx="3833252" cy="255869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80576"/>
            <a:ext cx="3925030" cy="26179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144554"/>
            <a:ext cx="3833252" cy="32010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7" y="3284984"/>
            <a:ext cx="4364757" cy="2844367"/>
          </a:xfrm>
          <a:prstGeom prst="rect">
            <a:avLst/>
          </a:prstGeom>
        </p:spPr>
      </p:pic>
    </p:spTree>
    <p:extLst>
      <p:ext uri="{BB962C8B-B14F-4D97-AF65-F5344CB8AC3E}">
        <p14:creationId xmlns:p14="http://schemas.microsoft.com/office/powerpoint/2010/main" val="41604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467600" cy="1451560"/>
          </a:xfrm>
        </p:spPr>
        <p:txBody>
          <a:bodyPr>
            <a:normAutofit fontScale="90000"/>
          </a:bodyPr>
          <a:lstStyle/>
          <a:p>
            <a:pPr algn="ctr"/>
            <a:r>
              <a:rPr lang="en-US" sz="2700" dirty="0" smtClean="0"/>
              <a:t> The Christmas Eve is on the 6</a:t>
            </a:r>
            <a:r>
              <a:rPr lang="en-US" sz="2700" baseline="30000" dirty="0" smtClean="0"/>
              <a:t>th of</a:t>
            </a:r>
            <a:r>
              <a:rPr lang="en-US" sz="2700" dirty="0" smtClean="0"/>
              <a:t> January and it is named “</a:t>
            </a:r>
            <a:r>
              <a:rPr lang="en-US" sz="2700" dirty="0" err="1" smtClean="0"/>
              <a:t>Badnik</a:t>
            </a:r>
            <a:r>
              <a:rPr lang="en-US" sz="2700" dirty="0" smtClean="0"/>
              <a:t>”. People gather together on this holiday, they prepare a lot of traditional fasting food as “</a:t>
            </a:r>
            <a:r>
              <a:rPr lang="en-US" sz="2700" dirty="0" err="1" smtClean="0"/>
              <a:t>Sarma</a:t>
            </a:r>
            <a:r>
              <a:rPr lang="en-US" sz="2700" dirty="0" smtClean="0"/>
              <a:t>”, “</a:t>
            </a:r>
            <a:r>
              <a:rPr lang="en-US" sz="2700" dirty="0" err="1" smtClean="0"/>
              <a:t>Zelnik</a:t>
            </a:r>
            <a:r>
              <a:rPr lang="en-US" sz="2700" dirty="0" smtClean="0"/>
              <a:t>”, “</a:t>
            </a:r>
            <a:r>
              <a:rPr lang="en-US" sz="2700" dirty="0" err="1" smtClean="0"/>
              <a:t>Tavche</a:t>
            </a:r>
            <a:r>
              <a:rPr lang="en-US" sz="2700" dirty="0" smtClean="0"/>
              <a:t> </a:t>
            </a:r>
            <a:r>
              <a:rPr lang="en-US" sz="2700" dirty="0" err="1" smtClean="0"/>
              <a:t>Gravche</a:t>
            </a:r>
            <a:r>
              <a:rPr lang="en-US" sz="2700" dirty="0" smtClean="0"/>
              <a:t>” etc.</a:t>
            </a:r>
            <a:endParaRPr lang="mk-MK"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420888"/>
            <a:ext cx="6316166" cy="3742913"/>
          </a:xfrm>
          <a:prstGeom prst="rect">
            <a:avLst/>
          </a:prstGeom>
        </p:spPr>
      </p:pic>
    </p:spTree>
    <p:extLst>
      <p:ext uri="{BB962C8B-B14F-4D97-AF65-F5344CB8AC3E}">
        <p14:creationId xmlns:p14="http://schemas.microsoft.com/office/powerpoint/2010/main" val="428647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01122" cy="2000264"/>
          </a:xfrm>
        </p:spPr>
        <p:txBody>
          <a:bodyPr>
            <a:noAutofit/>
          </a:bodyPr>
          <a:lstStyle/>
          <a:p>
            <a:pPr algn="ct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The night before Christmas Eve is called “</a:t>
            </a:r>
            <a:r>
              <a:rPr lang="en-US" sz="2400" b="1" dirty="0" err="1" smtClean="0">
                <a:solidFill>
                  <a:srgbClr val="002060"/>
                </a:solidFill>
              </a:rPr>
              <a:t>Kolede</a:t>
            </a:r>
            <a:r>
              <a:rPr lang="en-US" sz="2400" b="1" dirty="0" smtClean="0">
                <a:solidFill>
                  <a:srgbClr val="002060"/>
                </a:solidFill>
              </a:rPr>
              <a:t>” ,</a:t>
            </a:r>
            <a:r>
              <a:rPr lang="en-US" sz="2400" dirty="0" smtClean="0"/>
              <a:t> </a:t>
            </a:r>
            <a:r>
              <a:rPr lang="en-US" sz="2400" b="1" dirty="0" smtClean="0">
                <a:solidFill>
                  <a:srgbClr val="002060"/>
                </a:solidFill>
              </a:rPr>
              <a:t>People gather around the fire, eat and drink and have fun.</a:t>
            </a:r>
            <a:r>
              <a:rPr lang="en-US" sz="2400" dirty="0" smtClean="0"/>
              <a:t/>
            </a:r>
            <a:br>
              <a:rPr lang="en-US" sz="2400" dirty="0" smtClean="0"/>
            </a:br>
            <a:r>
              <a:rPr lang="en-US" sz="2400" b="1" dirty="0" smtClean="0">
                <a:solidFill>
                  <a:srgbClr val="002060"/>
                </a:solidFill>
              </a:rPr>
              <a:t> Early in the morning on the day before Christmas Eve the children sing and go from house to house where they get gifts such as nuts, apples, figs, oranges and other treats. This symbolizes the announcement of the birth of Christ.</a:t>
            </a:r>
            <a:r>
              <a:rPr lang="en-US" sz="2400" dirty="0" smtClean="0"/>
              <a:t/>
            </a:r>
            <a:br>
              <a:rPr lang="en-US" sz="2400" dirty="0" smtClean="0"/>
            </a:br>
            <a:endParaRPr lang="mk-MK"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0562" y="2285992"/>
            <a:ext cx="4241524" cy="28163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40" y="3229384"/>
            <a:ext cx="3838934" cy="2875140"/>
          </a:xfrm>
          <a:prstGeom prst="rect">
            <a:avLst/>
          </a:prstGeom>
        </p:spPr>
      </p:pic>
    </p:spTree>
    <p:extLst>
      <p:ext uri="{BB962C8B-B14F-4D97-AF65-F5344CB8AC3E}">
        <p14:creationId xmlns:p14="http://schemas.microsoft.com/office/powerpoint/2010/main" val="42813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385</TotalTime>
  <Words>259</Words>
  <Application>Microsoft Office PowerPoint</Application>
  <PresentationFormat>On-screen Show (4:3)</PresentationFormat>
  <Paragraphs>15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Thatch</vt:lpstr>
      <vt:lpstr>Office Theme</vt:lpstr>
      <vt:lpstr>PowerPoint Presentation</vt:lpstr>
      <vt:lpstr>PowerPoint Presentation</vt:lpstr>
      <vt:lpstr>‘Prochka’ is a day of forgiveness in Orthodox Christianity.  It is celebrated seven weeks before Easter and the people  give forgiveness to each other on this holiday.   The youngest seek forgiveness and say “ forgive me” to the older members of the family, and they replay  “It’s forgiven by me and by God”.</vt:lpstr>
      <vt:lpstr> People are dressed in fancy dresses, disguise  themselves with different mask, funny and interesting  costumes. </vt:lpstr>
      <vt:lpstr>PowerPoint Presentation</vt:lpstr>
      <vt:lpstr>The most famous carnival in our country is the one held in  Strumica,known as ‘Strumichki Carnival’ or ‘Trimeri’ and it is in the World’s Calendar for carnivals.</vt:lpstr>
      <vt:lpstr>PowerPoint Presentation</vt:lpstr>
      <vt:lpstr> The Christmas Eve is on the 6th of January and it is named “Badnik”. People gather together on this holiday, they prepare a lot of traditional fasting food as “Sarma”, “Zelnik”, “Tavche Gravche” etc.</vt:lpstr>
      <vt:lpstr> The night before Christmas Eve is called “Kolede” , People gather around the fire, eat and drink and have fun.  Early in the morning on the day before Christmas Eve the children sing and go from house to house where they get gifts such as nuts, apples, figs, oranges and other treats. This symbolizes the announcement of the birth of Christ. </vt:lpstr>
      <vt:lpstr>We eat traditional food for Christmas. There is saying that is related to Christmas in our country:”No matter where you are through the year, be home for Christmas”. For all of us this holiday is a time of joy, happiness , laugher and joy.  We don’t exchange gifts for Christmas, we exchange gifts for New Year.  </vt:lpstr>
      <vt:lpstr>In all parts of Macedonia families  make homemade pastry or bread that has a coin inside  it. The host of the house, the oldest one, is in charge of breaking and sharing the bread after he blesses the table and everyone gets one peace.  The one who gets the coin will have luck, health and wealth during the  whole year. The coin is usually kept in a glass of wine as a protector of the house.</vt:lpstr>
      <vt:lpstr>Easter</vt:lpstr>
      <vt:lpstr>As Christmas, Easter is also the most important holiday in Macedonia and Christian Orthodox Church that people celebrate with great pleasure and joy.  </vt:lpstr>
      <vt:lpstr>  It celebrates the resurrection of Jesus Christ and the belief that he rose from the dead and continued of helping people and making good deeds. The egg is a symbol of new life, so on good Thursday or the Holy Thursday the housewives dye the eggs. The first three eggs has to be in red colour because it signifies the blood of the Christ and must be done before sunrise.    Good Friday is the day when Jesus was crucified so Christians avoid eating anything else, but fruit, vegetable and nuts. It’s a very strict feast day.    At midnight on Saturday everybody goes to the local church holding a burning candles in their hands, as the priests say the final prayers to celebrate the risen of Jesus and this is when they break the first eggs.  -On Sunday the house is ready for guests, it’s a day of sharing love, happiness, respect, we visit friends and relatives, collect eggs and play a game with them. We greet the guest with the phrase “Christ has risen” and the other person will says “he has indeed risen”.     -We eat traditional  Easter Sunday dishes.     </vt:lpstr>
      <vt:lpstr>PowerPoint Presentation</vt:lpstr>
      <vt:lpstr>PowerPoint Presentation</vt:lpstr>
      <vt:lpstr>Worked out by: Eva Kuzeska Emilija Stankoska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c:creator>
  <cp:lastModifiedBy>user</cp:lastModifiedBy>
  <cp:revision>60</cp:revision>
  <cp:lastPrinted>2018-10-17T19:54:36Z</cp:lastPrinted>
  <dcterms:created xsi:type="dcterms:W3CDTF">2018-10-10T13:30:52Z</dcterms:created>
  <dcterms:modified xsi:type="dcterms:W3CDTF">2018-10-19T13:40:11Z</dcterms:modified>
</cp:coreProperties>
</file>