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BBF9049-1E2E-4BA5-860D-F398F2893C7E}">
  <a:tblStyle styleId="{5BBF9049-1E2E-4BA5-860D-F398F2893C7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80"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220016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0" name="Shape 3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4" name="Shape 3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6" name="Shape 36"/>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6" name="Shape 46"/>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Shape 47"/>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Shape 4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 name="Shape 146"/>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 name="Shape 15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 name="Shape 156"/>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 name="Shape 158"/>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 name="Shape 166"/>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 name="Shape 182"/>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Shape 183"/>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 name="Shape 186"/>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 name="Shape 19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 name="Shape 205"/>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 name="Shape 206"/>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 name="Shape 210"/>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 name="Shape 212"/>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 name="Shape 213"/>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 name="Shape 216"/>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 name="Shape 217"/>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 name="Shape 218"/>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 name="Shape 22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 name="Shape 222"/>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 name="Shape 225"/>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 name="Shape 226"/>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 name="Shape 227"/>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 name="Shape 230"/>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 name="Shape 23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 name="Shape 232"/>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 name="Shape 233"/>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 name="Shape 236"/>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 name="Shape 237"/>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 name="Shape 24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 name="Shape 242"/>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 name="Shape 245"/>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 name="Shape 246"/>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 name="Shape 247"/>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 name="Shape 248"/>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 name="Shape 265"/>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 name="Shape 266"/>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 name="Shape 267"/>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68" name="Shape 268"/>
          <p:cNvSpPr txBox="1">
            <a:spLocks noGrp="1"/>
          </p:cNvSpPr>
          <p:nvPr>
            <p:ph type="title"/>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endParaRPr/>
          </a:p>
        </p:txBody>
      </p:sp>
      <p:sp>
        <p:nvSpPr>
          <p:cNvPr id="269" name="Shape 269"/>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Shape 27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Shape 27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82" name="Shape 82"/>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Shape 8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8" name="Shape 8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Shape 8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Shape 9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Shape 96"/>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Shape 97"/>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Shape 10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9" name="Shape 109"/>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Shape 110"/>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Shape 1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25" name="Shape 125"/>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Shape 12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31" name="Shape 131"/>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Shape 132"/>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Shape 133"/>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Shape 13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39" name="Shape 139"/>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Shape 14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Shape 8"/>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p:nvPr/>
        </p:nvSpPr>
        <p:spPr>
          <a:xfrm>
            <a:off x="1219500" y="3295875"/>
            <a:ext cx="6705000" cy="1554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 sz="1800" i="0" u="none" strike="noStrike" cap="none" dirty="0">
                <a:solidFill>
                  <a:srgbClr val="FFFFFF"/>
                </a:solidFill>
              </a:rPr>
              <a:t>ERASMUS PLUS PROJECT: </a:t>
            </a:r>
            <a:r>
              <a:rPr lang="es" sz="1800" i="1" u="none" strike="noStrike" cap="none" dirty="0">
                <a:solidFill>
                  <a:srgbClr val="FFFFFF"/>
                </a:solidFill>
              </a:rPr>
              <a:t>LOVE IS FOR EVERYONE</a:t>
            </a:r>
            <a:endParaRPr sz="1800" i="1" u="none" strike="noStrike" cap="none" dirty="0">
              <a:solidFill>
                <a:srgbClr val="FFFFFF"/>
              </a:solidFill>
            </a:endParaRPr>
          </a:p>
          <a:p>
            <a:pPr marL="0" marR="0" lvl="0" indent="0" algn="ctr" rtl="0">
              <a:spcBef>
                <a:spcPts val="0"/>
              </a:spcBef>
              <a:spcAft>
                <a:spcPts val="0"/>
              </a:spcAft>
              <a:buNone/>
            </a:pPr>
            <a:endParaRPr sz="1800" i="0" u="none" strike="noStrike" cap="none" dirty="0">
              <a:solidFill>
                <a:srgbClr val="FFFFFF"/>
              </a:solidFill>
            </a:endParaRPr>
          </a:p>
          <a:p>
            <a:pPr marL="0" marR="0" lvl="0" indent="0" algn="ctr" rtl="0">
              <a:spcBef>
                <a:spcPts val="0"/>
              </a:spcBef>
              <a:spcAft>
                <a:spcPts val="0"/>
              </a:spcAft>
              <a:buNone/>
            </a:pPr>
            <a:r>
              <a:rPr lang="es" dirty="0" smtClean="0">
                <a:solidFill>
                  <a:srgbClr val="FFFFFF"/>
                </a:solidFill>
              </a:rPr>
              <a:t>IES </a:t>
            </a:r>
            <a:r>
              <a:rPr lang="es" dirty="0">
                <a:solidFill>
                  <a:srgbClr val="FFFFFF"/>
                </a:solidFill>
              </a:rPr>
              <a:t>Pedro Salinas</a:t>
            </a:r>
            <a:endParaRPr dirty="0">
              <a:solidFill>
                <a:srgbClr val="FFFFFF"/>
              </a:solidFill>
            </a:endParaRPr>
          </a:p>
          <a:p>
            <a:pPr marL="0" marR="0" lvl="0" indent="0" algn="ctr" rtl="0">
              <a:spcBef>
                <a:spcPts val="0"/>
              </a:spcBef>
              <a:spcAft>
                <a:spcPts val="0"/>
              </a:spcAft>
              <a:buNone/>
            </a:pPr>
            <a:r>
              <a:rPr lang="es" dirty="0">
                <a:solidFill>
                  <a:srgbClr val="FFFFFF"/>
                </a:solidFill>
              </a:rPr>
              <a:t>Madrid, España</a:t>
            </a:r>
            <a:endParaRPr dirty="0">
              <a:solidFill>
                <a:srgbClr val="FFFFFF"/>
              </a:solidFill>
            </a:endParaRPr>
          </a:p>
          <a:p>
            <a:pPr marL="0" marR="0" lvl="0" indent="0" algn="ctr" rtl="0">
              <a:spcBef>
                <a:spcPts val="0"/>
              </a:spcBef>
              <a:spcAft>
                <a:spcPts val="0"/>
              </a:spcAft>
              <a:buNone/>
            </a:pPr>
            <a:endParaRPr dirty="0">
              <a:solidFill>
                <a:srgbClr val="FFFFFF"/>
              </a:solidFill>
            </a:endParaRPr>
          </a:p>
          <a:p>
            <a:pPr marL="0" marR="0" lvl="0" indent="0" algn="ctr" rtl="0">
              <a:spcBef>
                <a:spcPts val="0"/>
              </a:spcBef>
              <a:spcAft>
                <a:spcPts val="0"/>
              </a:spcAft>
              <a:buNone/>
            </a:pPr>
            <a:r>
              <a:rPr lang="es" sz="1800" dirty="0">
                <a:solidFill>
                  <a:srgbClr val="FFFFFF"/>
                </a:solidFill>
              </a:rPr>
              <a:t>Students </a:t>
            </a:r>
            <a:r>
              <a:rPr lang="es" sz="1800" i="0" u="none" strike="noStrike" cap="none" dirty="0">
                <a:solidFill>
                  <a:srgbClr val="FFFFFF"/>
                </a:solidFill>
              </a:rPr>
              <a:t>Tolerance Question</a:t>
            </a:r>
            <a:r>
              <a:rPr lang="es" sz="1800" dirty="0">
                <a:solidFill>
                  <a:srgbClr val="FFFFFF"/>
                </a:solidFill>
              </a:rPr>
              <a:t>naire</a:t>
            </a:r>
            <a:r>
              <a:rPr lang="es" sz="1800" i="0" u="none" strike="noStrike" cap="none" dirty="0">
                <a:solidFill>
                  <a:srgbClr val="FFFFFF"/>
                </a:solidFill>
              </a:rPr>
              <a:t> - </a:t>
            </a:r>
            <a:r>
              <a:rPr lang="es" sz="1800" dirty="0">
                <a:solidFill>
                  <a:srgbClr val="FFFFFF"/>
                </a:solidFill>
              </a:rPr>
              <a:t>Results comparison</a:t>
            </a:r>
            <a:endParaRPr sz="1800" dirty="0">
              <a:solidFill>
                <a:srgbClr val="FFFFFF"/>
              </a:solidFill>
            </a:endParaRPr>
          </a:p>
        </p:txBody>
      </p:sp>
      <p:pic>
        <p:nvPicPr>
          <p:cNvPr id="278" name="Shape 278"/>
          <p:cNvPicPr preferRelativeResize="0"/>
          <p:nvPr/>
        </p:nvPicPr>
        <p:blipFill rotWithShape="1">
          <a:blip r:embed="rId3">
            <a:alphaModFix/>
          </a:blip>
          <a:srcRect/>
          <a:stretch/>
        </p:blipFill>
        <p:spPr>
          <a:xfrm>
            <a:off x="2974200" y="377450"/>
            <a:ext cx="3195601" cy="914718"/>
          </a:xfrm>
          <a:prstGeom prst="rect">
            <a:avLst/>
          </a:prstGeom>
          <a:solidFill>
            <a:srgbClr val="FFFFFF"/>
          </a:solidFill>
          <a:ln>
            <a:noFill/>
          </a:ln>
        </p:spPr>
      </p:pic>
      <p:pic>
        <p:nvPicPr>
          <p:cNvPr id="279" name="Shape 279"/>
          <p:cNvPicPr preferRelativeResize="0"/>
          <p:nvPr/>
        </p:nvPicPr>
        <p:blipFill rotWithShape="1">
          <a:blip r:embed="rId4">
            <a:alphaModFix/>
          </a:blip>
          <a:srcRect t="13676" b="15607"/>
          <a:stretch/>
        </p:blipFill>
        <p:spPr>
          <a:xfrm>
            <a:off x="2974200" y="1446613"/>
            <a:ext cx="3195600" cy="16948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 sz="1800" b="0" i="1">
                <a:solidFill>
                  <a:srgbClr val="0000FF"/>
                </a:solidFill>
              </a:rPr>
              <a:t>My male classmates are smarter than my female classmates</a:t>
            </a:r>
            <a:endParaRPr sz="1800" b="0" i="1">
              <a:solidFill>
                <a:srgbClr val="0000FF"/>
              </a:solidFill>
            </a:endParaRPr>
          </a:p>
          <a:p>
            <a:pPr marL="0" lvl="0" indent="0" rtl="0">
              <a:spcBef>
                <a:spcPts val="0"/>
              </a:spcBef>
              <a:spcAft>
                <a:spcPts val="0"/>
              </a:spcAft>
              <a:buNone/>
            </a:pPr>
            <a:r>
              <a:rPr lang="es" sz="1800" b="0" i="1">
                <a:solidFill>
                  <a:srgbClr val="FF0000"/>
                </a:solidFill>
              </a:rPr>
              <a:t>My male classmates are given more opportunities than my female classmates</a:t>
            </a:r>
            <a:endParaRPr sz="1800" b="0" i="1">
              <a:solidFill>
                <a:srgbClr val="FF0000"/>
              </a:solidFill>
            </a:endParaRPr>
          </a:p>
        </p:txBody>
      </p:sp>
      <p:graphicFrame>
        <p:nvGraphicFramePr>
          <p:cNvPr id="333" name="Shape 333"/>
          <p:cNvGraphicFramePr/>
          <p:nvPr>
            <p:extLst>
              <p:ext uri="{D42A27DB-BD31-4B8C-83A1-F6EECF244321}">
                <p14:modId xmlns:p14="http://schemas.microsoft.com/office/powerpoint/2010/main" val="554606825"/>
              </p:ext>
            </p:extLst>
          </p:nvPr>
        </p:nvGraphicFramePr>
        <p:xfrm>
          <a:off x="1992250" y="1881625"/>
          <a:ext cx="5653600" cy="2787334"/>
        </p:xfrm>
        <a:graphic>
          <a:graphicData uri="http://schemas.openxmlformats.org/drawingml/2006/table">
            <a:tbl>
              <a:tblPr>
                <a:noFill/>
                <a:tableStyleId>{5BBF9049-1E2E-4BA5-860D-F398F2893C7E}</a:tableStyleId>
              </a:tblPr>
              <a:tblGrid>
                <a:gridCol w="1197600"/>
                <a:gridCol w="2218800"/>
                <a:gridCol w="2237200"/>
              </a:tblGrid>
              <a:tr h="410075">
                <a:tc>
                  <a:txBody>
                    <a:bodyPr/>
                    <a:lstStyle/>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None/>
                      </a:pPr>
                      <a:r>
                        <a:rPr lang="es" sz="1200">
                          <a:solidFill>
                            <a:srgbClr val="0000FF"/>
                          </a:solidFill>
                        </a:rPr>
                        <a:t>Disagree or strongly disagree</a:t>
                      </a:r>
                      <a:endParaRPr sz="1200">
                        <a:solidFill>
                          <a:srgbClr val="0000FF"/>
                        </a:solidFill>
                      </a:endParaRPr>
                    </a:p>
                  </a:txBody>
                  <a:tcPr marL="91425" marR="91425" marT="91425" marB="91425"/>
                </a:tc>
                <a:tc>
                  <a:txBody>
                    <a:bodyPr/>
                    <a:lstStyle/>
                    <a:p>
                      <a:pPr marL="0" lvl="0" indent="0" algn="ctr" rtl="0">
                        <a:spcBef>
                          <a:spcPts val="0"/>
                        </a:spcBef>
                        <a:spcAft>
                          <a:spcPts val="0"/>
                        </a:spcAft>
                        <a:buNone/>
                      </a:pPr>
                      <a:r>
                        <a:rPr lang="es" sz="1200">
                          <a:solidFill>
                            <a:srgbClr val="FF0000"/>
                          </a:solidFill>
                        </a:rPr>
                        <a:t>Disagree or strongly disagree</a:t>
                      </a:r>
                      <a:endParaRPr sz="1200"/>
                    </a:p>
                  </a:txBody>
                  <a:tcPr marL="91425" marR="91425" marT="91425" marB="91425"/>
                </a:tc>
              </a:tr>
              <a:tr h="396200">
                <a:tc>
                  <a:txBody>
                    <a:bodyPr/>
                    <a:lstStyle/>
                    <a:p>
                      <a:pPr marL="0" lvl="0" indent="0" algn="ctr" rtl="0">
                        <a:spcBef>
                          <a:spcPts val="0"/>
                        </a:spcBef>
                        <a:spcAft>
                          <a:spcPts val="0"/>
                        </a:spcAft>
                        <a:buNone/>
                      </a:pPr>
                      <a:r>
                        <a:rPr lang="es" sz="1200"/>
                        <a:t>Macedonia</a:t>
                      </a:r>
                      <a:endParaRPr sz="12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87,5 %</a:t>
                      </a:r>
                      <a:endParaRPr>
                        <a:solidFill>
                          <a:srgbClr val="0000FF"/>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96,4 %</a:t>
                      </a:r>
                      <a:endParaRPr>
                        <a:solidFill>
                          <a:srgbClr val="FF0000"/>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r>
              <a:tr h="396200">
                <a:tc>
                  <a:txBody>
                    <a:bodyPr/>
                    <a:lstStyle/>
                    <a:p>
                      <a:pPr marL="0" lvl="0" indent="0" algn="ctr" rtl="0">
                        <a:spcBef>
                          <a:spcPts val="0"/>
                        </a:spcBef>
                        <a:spcAft>
                          <a:spcPts val="0"/>
                        </a:spcAft>
                        <a:buNone/>
                      </a:pPr>
                      <a:r>
                        <a:rPr lang="es" sz="1200"/>
                        <a:t>Spain</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90,7 %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87,3 %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Cyprus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76,5 %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85,2 %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Italy</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88,6 %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95,5 %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Croatia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80 %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92 %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Romania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ES_tradnl" dirty="0" smtClean="0">
                          <a:solidFill>
                            <a:srgbClr val="0000FF"/>
                          </a:solidFill>
                        </a:rPr>
                        <a:t>53</a:t>
                      </a:r>
                      <a:r>
                        <a:rPr lang="es" dirty="0" smtClean="0">
                          <a:solidFill>
                            <a:srgbClr val="0000FF"/>
                          </a:solidFill>
                        </a:rPr>
                        <a:t> </a:t>
                      </a:r>
                      <a:r>
                        <a:rPr lang="es" dirty="0">
                          <a:solidFill>
                            <a:srgbClr val="0000FF"/>
                          </a:solidFill>
                        </a:rPr>
                        <a:t>%</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s" dirty="0">
                          <a:solidFill>
                            <a:srgbClr val="FF0000"/>
                          </a:solidFill>
                        </a:rPr>
                        <a:t>96 %</a:t>
                      </a:r>
                      <a:endParaRPr dirty="0">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a:t>First of all, some caveats...</a:t>
            </a:r>
            <a:endParaRPr/>
          </a:p>
        </p:txBody>
      </p:sp>
      <p:sp>
        <p:nvSpPr>
          <p:cNvPr id="285" name="Shape 285"/>
          <p:cNvSpPr txBox="1">
            <a:spLocks noGrp="1"/>
          </p:cNvSpPr>
          <p:nvPr>
            <p:ph type="body" idx="1"/>
          </p:nvPr>
        </p:nvSpPr>
        <p:spPr>
          <a:xfrm>
            <a:off x="799050" y="1514276"/>
            <a:ext cx="7545900" cy="3154800"/>
          </a:xfrm>
          <a:prstGeom prst="rect">
            <a:avLst/>
          </a:prstGeom>
        </p:spPr>
        <p:txBody>
          <a:bodyPr spcFirstLastPara="1" wrap="square" lIns="91425" tIns="91425" rIns="91425" bIns="91425" anchor="t" anchorCtr="0">
            <a:noAutofit/>
          </a:bodyPr>
          <a:lstStyle/>
          <a:p>
            <a:pPr marL="457200" lvl="0" indent="-317500">
              <a:spcBef>
                <a:spcPts val="0"/>
              </a:spcBef>
              <a:spcAft>
                <a:spcPts val="0"/>
              </a:spcAft>
              <a:buSzPts val="1400"/>
              <a:buAutoNum type="arabicPeriod"/>
            </a:pPr>
            <a:r>
              <a:rPr lang="es" sz="1400" b="1" smtClean="0">
                <a:latin typeface="Calibri"/>
                <a:ea typeface="Calibri"/>
                <a:cs typeface="Calibri"/>
                <a:sym typeface="Calibri"/>
              </a:rPr>
              <a:t>Data </a:t>
            </a:r>
            <a:r>
              <a:rPr lang="es" sz="1400" b="1" dirty="0">
                <a:latin typeface="Calibri"/>
                <a:ea typeface="Calibri"/>
                <a:cs typeface="Calibri"/>
                <a:sym typeface="Calibri"/>
              </a:rPr>
              <a:t>size</a:t>
            </a:r>
            <a:r>
              <a:rPr lang="es" sz="1400" dirty="0">
                <a:latin typeface="Calibri"/>
                <a:ea typeface="Calibri"/>
                <a:cs typeface="Calibri"/>
                <a:sym typeface="Calibri"/>
              </a:rPr>
              <a:t>. It ranges from 39 students (Croatia) to 87 (Spain). Two schools (Romania and Macedonia) have not disclose this information. These small data sets should be keep in mind before generalizing to the entire school population.</a:t>
            </a:r>
            <a:endParaRPr sz="1400" dirty="0">
              <a:latin typeface="Calibri"/>
              <a:ea typeface="Calibri"/>
              <a:cs typeface="Calibri"/>
              <a:sym typeface="Calibri"/>
            </a:endParaRPr>
          </a:p>
          <a:p>
            <a:pPr marL="457200" lvl="0" indent="-317500" rtl="0">
              <a:spcBef>
                <a:spcPts val="0"/>
              </a:spcBef>
              <a:spcAft>
                <a:spcPts val="0"/>
              </a:spcAft>
              <a:buSzPts val="1400"/>
              <a:buAutoNum type="arabicPeriod"/>
            </a:pPr>
            <a:r>
              <a:rPr lang="es" sz="1400" b="1" dirty="0" smtClean="0">
                <a:latin typeface="Calibri"/>
                <a:ea typeface="Calibri"/>
                <a:cs typeface="Calibri"/>
                <a:sym typeface="Calibri"/>
              </a:rPr>
              <a:t>Application </a:t>
            </a:r>
            <a:r>
              <a:rPr lang="es" sz="1400" b="1" dirty="0">
                <a:latin typeface="Calibri"/>
                <a:ea typeface="Calibri"/>
                <a:cs typeface="Calibri"/>
                <a:sym typeface="Calibri"/>
              </a:rPr>
              <a:t>protocol</a:t>
            </a:r>
            <a:r>
              <a:rPr lang="es" sz="1400" dirty="0">
                <a:latin typeface="Calibri"/>
                <a:ea typeface="Calibri"/>
                <a:cs typeface="Calibri"/>
                <a:sym typeface="Calibri"/>
              </a:rPr>
              <a:t>. No application protocol has been agreed in advance. Details such as language, media, anonymity, time available and place may have an impact on the answers.</a:t>
            </a:r>
            <a:endParaRP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b="0" i="1"/>
              <a:t>I characterize myself as a migrant</a:t>
            </a:r>
            <a:endParaRPr b="0" i="1"/>
          </a:p>
        </p:txBody>
      </p:sp>
      <p:sp>
        <p:nvSpPr>
          <p:cNvPr id="291" name="Shape 291"/>
          <p:cNvSpPr txBox="1">
            <a:spLocks noGrp="1"/>
          </p:cNvSpPr>
          <p:nvPr>
            <p:ph type="body" idx="1"/>
          </p:nvPr>
        </p:nvSpPr>
        <p:spPr>
          <a:xfrm>
            <a:off x="1303800" y="1597875"/>
            <a:ext cx="7030500" cy="293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a:latin typeface="Calibri"/>
                <a:ea typeface="Calibri"/>
                <a:cs typeface="Calibri"/>
                <a:sym typeface="Calibri"/>
              </a:rPr>
              <a:t>There is a marked difference among the six schools:</a:t>
            </a:r>
            <a:endParaRPr>
              <a:latin typeface="Calibri"/>
              <a:ea typeface="Calibri"/>
              <a:cs typeface="Calibri"/>
              <a:sym typeface="Calibri"/>
            </a:endParaRPr>
          </a:p>
          <a:p>
            <a:pPr marL="0" lvl="0" indent="0">
              <a:spcBef>
                <a:spcPts val="1600"/>
              </a:spcBef>
              <a:spcAft>
                <a:spcPts val="0"/>
              </a:spcAft>
              <a:buNone/>
            </a:pPr>
            <a:r>
              <a:rPr lang="es">
                <a:latin typeface="Calibri"/>
                <a:ea typeface="Calibri"/>
                <a:cs typeface="Calibri"/>
                <a:sym typeface="Calibri"/>
              </a:rPr>
              <a:t>On the one side:</a:t>
            </a:r>
            <a:endParaRPr>
              <a:latin typeface="Calibri"/>
              <a:ea typeface="Calibri"/>
              <a:cs typeface="Calibri"/>
              <a:sym typeface="Calibri"/>
            </a:endParaRPr>
          </a:p>
          <a:p>
            <a:pPr marL="457200" lvl="0" indent="-311150" rtl="0">
              <a:spcBef>
                <a:spcPts val="1600"/>
              </a:spcBef>
              <a:spcAft>
                <a:spcPts val="0"/>
              </a:spcAft>
              <a:buSzPts val="1300"/>
              <a:buFont typeface="Calibri"/>
              <a:buChar char="●"/>
            </a:pPr>
            <a:r>
              <a:rPr lang="es">
                <a:latin typeface="Calibri"/>
                <a:ea typeface="Calibri"/>
                <a:cs typeface="Calibri"/>
                <a:sym typeface="Calibri"/>
              </a:rPr>
              <a:t>Italy (29,5%), Cyprus (41,9%) and Spain (47,7%);  agree or strongly agree with the sentence.</a:t>
            </a:r>
            <a:endParaRPr>
              <a:latin typeface="Calibri"/>
              <a:ea typeface="Calibri"/>
              <a:cs typeface="Calibri"/>
              <a:sym typeface="Calibri"/>
            </a:endParaRPr>
          </a:p>
          <a:p>
            <a:pPr marL="0" lvl="0" indent="0" rtl="0">
              <a:spcBef>
                <a:spcPts val="1600"/>
              </a:spcBef>
              <a:spcAft>
                <a:spcPts val="0"/>
              </a:spcAft>
              <a:buNone/>
            </a:pPr>
            <a:r>
              <a:rPr lang="es">
                <a:latin typeface="Calibri"/>
                <a:ea typeface="Calibri"/>
                <a:cs typeface="Calibri"/>
                <a:sym typeface="Calibri"/>
              </a:rPr>
              <a:t>On the other:</a:t>
            </a:r>
            <a:endParaRPr>
              <a:latin typeface="Calibri"/>
              <a:ea typeface="Calibri"/>
              <a:cs typeface="Calibri"/>
              <a:sym typeface="Calibri"/>
            </a:endParaRPr>
          </a:p>
          <a:p>
            <a:pPr marL="457200" lvl="0" indent="-311150" rtl="0">
              <a:spcBef>
                <a:spcPts val="1600"/>
              </a:spcBef>
              <a:spcAft>
                <a:spcPts val="0"/>
              </a:spcAft>
              <a:buSzPts val="1300"/>
              <a:buFont typeface="Calibri"/>
              <a:buChar char="●"/>
            </a:pPr>
            <a:r>
              <a:rPr lang="es">
                <a:latin typeface="Calibri"/>
                <a:ea typeface="Calibri"/>
                <a:cs typeface="Calibri"/>
                <a:sym typeface="Calibri"/>
              </a:rPr>
              <a:t>Macedonia (0%), Croatia (3%) and Romania (8%): agree or strongly agree with the sentence.</a:t>
            </a:r>
            <a:endParaRPr>
              <a:latin typeface="Calibri"/>
              <a:ea typeface="Calibri"/>
              <a:cs typeface="Calibri"/>
              <a:sym typeface="Calibri"/>
            </a:endParaRPr>
          </a:p>
          <a:p>
            <a:pPr marL="0" lvl="0" indent="0" rtl="0">
              <a:spcBef>
                <a:spcPts val="1600"/>
              </a:spcBef>
              <a:spcAft>
                <a:spcPts val="0"/>
              </a:spcAft>
              <a:buNone/>
            </a:pPr>
            <a:r>
              <a:rPr lang="es">
                <a:latin typeface="Calibri"/>
                <a:ea typeface="Calibri"/>
                <a:cs typeface="Calibri"/>
                <a:sym typeface="Calibri"/>
              </a:rPr>
              <a:t>Similar differences among schools appear in the second and very related question:</a:t>
            </a:r>
            <a:endParaRPr>
              <a:latin typeface="Calibri"/>
              <a:ea typeface="Calibri"/>
              <a:cs typeface="Calibri"/>
              <a:sym typeface="Calibri"/>
            </a:endParaRPr>
          </a:p>
          <a:p>
            <a:pPr marL="0" lvl="0" indent="0" algn="ctr" rtl="0">
              <a:spcBef>
                <a:spcPts val="1600"/>
              </a:spcBef>
              <a:spcAft>
                <a:spcPts val="1600"/>
              </a:spcAft>
              <a:buNone/>
            </a:pPr>
            <a:r>
              <a:rPr lang="es" i="1">
                <a:latin typeface="Calibri"/>
                <a:ea typeface="Calibri"/>
                <a:cs typeface="Calibri"/>
                <a:sym typeface="Calibri"/>
              </a:rPr>
              <a:t>I come from a family of migrants</a:t>
            </a:r>
            <a:endParaRPr i="1">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b="0" i="1"/>
              <a:t>There is a large cultural diversity of students in my school</a:t>
            </a:r>
            <a:endParaRPr b="0" i="1"/>
          </a:p>
        </p:txBody>
      </p:sp>
      <p:sp>
        <p:nvSpPr>
          <p:cNvPr id="297" name="Shape 297"/>
          <p:cNvSpPr txBox="1">
            <a:spLocks noGrp="1"/>
          </p:cNvSpPr>
          <p:nvPr>
            <p:ph type="body" idx="1"/>
          </p:nvPr>
        </p:nvSpPr>
        <p:spPr>
          <a:xfrm>
            <a:off x="1303800" y="1597875"/>
            <a:ext cx="7030500" cy="2933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
                <a:latin typeface="Calibri"/>
                <a:ea typeface="Calibri"/>
                <a:cs typeface="Calibri"/>
                <a:sym typeface="Calibri"/>
              </a:rPr>
              <a:t>Again, there is a marked difference:</a:t>
            </a:r>
            <a:endParaRPr>
              <a:latin typeface="Calibri"/>
              <a:ea typeface="Calibri"/>
              <a:cs typeface="Calibri"/>
              <a:sym typeface="Calibri"/>
            </a:endParaRPr>
          </a:p>
          <a:p>
            <a:pPr marL="0" lvl="0" indent="0" rtl="0">
              <a:spcBef>
                <a:spcPts val="1600"/>
              </a:spcBef>
              <a:spcAft>
                <a:spcPts val="0"/>
              </a:spcAft>
              <a:buNone/>
            </a:pPr>
            <a:r>
              <a:rPr lang="es">
                <a:latin typeface="Calibri"/>
                <a:ea typeface="Calibri"/>
                <a:cs typeface="Calibri"/>
                <a:sym typeface="Calibri"/>
              </a:rPr>
              <a:t>On the one side:</a:t>
            </a:r>
            <a:endParaRPr>
              <a:latin typeface="Calibri"/>
              <a:ea typeface="Calibri"/>
              <a:cs typeface="Calibri"/>
              <a:sym typeface="Calibri"/>
            </a:endParaRPr>
          </a:p>
          <a:p>
            <a:pPr marL="457200" lvl="0" indent="-311150" rtl="0">
              <a:spcBef>
                <a:spcPts val="1600"/>
              </a:spcBef>
              <a:spcAft>
                <a:spcPts val="0"/>
              </a:spcAft>
              <a:buSzPts val="1300"/>
              <a:buFont typeface="Calibri"/>
              <a:buChar char="●"/>
            </a:pPr>
            <a:r>
              <a:rPr lang="es">
                <a:latin typeface="Calibri"/>
                <a:ea typeface="Calibri"/>
                <a:cs typeface="Calibri"/>
                <a:sym typeface="Calibri"/>
              </a:rPr>
              <a:t>Italy (93,2%), Spain (87,3%) and Cyprus (82,7%):  agree or strongly agree</a:t>
            </a:r>
            <a:endParaRPr>
              <a:latin typeface="Calibri"/>
              <a:ea typeface="Calibri"/>
              <a:cs typeface="Calibri"/>
              <a:sym typeface="Calibri"/>
            </a:endParaRPr>
          </a:p>
          <a:p>
            <a:pPr marL="0" lvl="0" indent="0" rtl="0">
              <a:spcBef>
                <a:spcPts val="1600"/>
              </a:spcBef>
              <a:spcAft>
                <a:spcPts val="0"/>
              </a:spcAft>
              <a:buNone/>
            </a:pPr>
            <a:r>
              <a:rPr lang="es">
                <a:latin typeface="Calibri"/>
                <a:ea typeface="Calibri"/>
                <a:cs typeface="Calibri"/>
                <a:sym typeface="Calibri"/>
              </a:rPr>
              <a:t>On the other:</a:t>
            </a:r>
            <a:endParaRPr>
              <a:latin typeface="Calibri"/>
              <a:ea typeface="Calibri"/>
              <a:cs typeface="Calibri"/>
              <a:sym typeface="Calibri"/>
            </a:endParaRPr>
          </a:p>
          <a:p>
            <a:pPr marL="457200" lvl="0" indent="-311150" rtl="0">
              <a:spcBef>
                <a:spcPts val="1600"/>
              </a:spcBef>
              <a:spcAft>
                <a:spcPts val="0"/>
              </a:spcAft>
              <a:buSzPts val="1300"/>
              <a:buFont typeface="Calibri"/>
              <a:buChar char="●"/>
            </a:pPr>
            <a:r>
              <a:rPr lang="es">
                <a:latin typeface="Calibri"/>
                <a:ea typeface="Calibri"/>
                <a:cs typeface="Calibri"/>
                <a:sym typeface="Calibri"/>
              </a:rPr>
              <a:t>Romania (8%), Croatia (18%) and Macedonia (30,3%): agree or strongly agree</a:t>
            </a:r>
            <a:endParaRPr>
              <a:latin typeface="Calibri"/>
              <a:ea typeface="Calibri"/>
              <a:cs typeface="Calibri"/>
              <a:sym typeface="Calibri"/>
            </a:endParaRPr>
          </a:p>
          <a:p>
            <a:pPr marL="0" lvl="0" indent="0" rtl="0">
              <a:spcBef>
                <a:spcPts val="1600"/>
              </a:spcBef>
              <a:spcAft>
                <a:spcPts val="0"/>
              </a:spcAft>
              <a:buNone/>
            </a:pPr>
            <a:r>
              <a:rPr lang="es">
                <a:latin typeface="Calibri"/>
                <a:ea typeface="Calibri"/>
                <a:cs typeface="Calibri"/>
                <a:sym typeface="Calibri"/>
              </a:rPr>
              <a:t>A similar division (but with lower percentages) appear in the related question:</a:t>
            </a:r>
            <a:endParaRPr>
              <a:latin typeface="Calibri"/>
              <a:ea typeface="Calibri"/>
              <a:cs typeface="Calibri"/>
              <a:sym typeface="Calibri"/>
            </a:endParaRPr>
          </a:p>
          <a:p>
            <a:pPr marL="0" lvl="0" indent="0" algn="ctr" rtl="0">
              <a:spcBef>
                <a:spcPts val="1600"/>
              </a:spcBef>
              <a:spcAft>
                <a:spcPts val="1600"/>
              </a:spcAft>
              <a:buNone/>
            </a:pPr>
            <a:r>
              <a:rPr lang="es" i="1">
                <a:latin typeface="Calibri"/>
                <a:ea typeface="Calibri"/>
                <a:cs typeface="Calibri"/>
                <a:sym typeface="Calibri"/>
              </a:rPr>
              <a:t>There is a large cultural diversity of teachers in my school</a:t>
            </a:r>
            <a:endParaRPr i="1">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s" sz="1800" b="0" i="1">
                <a:solidFill>
                  <a:srgbClr val="0000FF"/>
                </a:solidFill>
              </a:rPr>
              <a:t>There is value in having cultural and racial diversity in my school</a:t>
            </a:r>
            <a:endParaRPr sz="1800" b="0" i="1">
              <a:solidFill>
                <a:srgbClr val="0000FF"/>
              </a:solidFill>
            </a:endParaRPr>
          </a:p>
          <a:p>
            <a:pPr marL="0" lvl="0" indent="0">
              <a:spcBef>
                <a:spcPts val="0"/>
              </a:spcBef>
              <a:spcAft>
                <a:spcPts val="0"/>
              </a:spcAft>
              <a:buNone/>
            </a:pPr>
            <a:r>
              <a:rPr lang="es" sz="1800" b="0" i="1">
                <a:solidFill>
                  <a:srgbClr val="FF0000"/>
                </a:solidFill>
              </a:rPr>
              <a:t>There should be cultural and racial diversity by my school does not need it</a:t>
            </a:r>
            <a:endParaRPr sz="1800" b="0" i="1">
              <a:solidFill>
                <a:srgbClr val="FF0000"/>
              </a:solidFill>
            </a:endParaRPr>
          </a:p>
        </p:txBody>
      </p:sp>
      <p:graphicFrame>
        <p:nvGraphicFramePr>
          <p:cNvPr id="303" name="Shape 303"/>
          <p:cNvGraphicFramePr/>
          <p:nvPr/>
        </p:nvGraphicFramePr>
        <p:xfrm>
          <a:off x="1992250" y="1873175"/>
          <a:ext cx="5653600" cy="2787334"/>
        </p:xfrm>
        <a:graphic>
          <a:graphicData uri="http://schemas.openxmlformats.org/drawingml/2006/table">
            <a:tbl>
              <a:tblPr>
                <a:noFill/>
                <a:tableStyleId>{5BBF9049-1E2E-4BA5-860D-F398F2893C7E}</a:tableStyleId>
              </a:tblPr>
              <a:tblGrid>
                <a:gridCol w="1197600"/>
                <a:gridCol w="2218800"/>
                <a:gridCol w="2237200"/>
              </a:tblGrid>
              <a:tr h="410075">
                <a:tc>
                  <a:txBody>
                    <a:bodyPr/>
                    <a:lstStyle/>
                    <a:p>
                      <a:pPr marL="0" lvl="0" indent="0" algn="ctr">
                        <a:spcBef>
                          <a:spcPts val="0"/>
                        </a:spcBef>
                        <a:spcAft>
                          <a:spcPts val="0"/>
                        </a:spcAft>
                        <a:buNone/>
                      </a:pPr>
                      <a:endParaRPr sz="1200"/>
                    </a:p>
                  </a:txBody>
                  <a:tcPr marL="91425" marR="91425" marT="91425" marB="91425"/>
                </a:tc>
                <a:tc>
                  <a:txBody>
                    <a:bodyPr/>
                    <a:lstStyle/>
                    <a:p>
                      <a:pPr marL="0" lvl="0" indent="0" algn="ctr">
                        <a:spcBef>
                          <a:spcPts val="0"/>
                        </a:spcBef>
                        <a:spcAft>
                          <a:spcPts val="0"/>
                        </a:spcAft>
                        <a:buNone/>
                      </a:pPr>
                      <a:r>
                        <a:rPr lang="es" sz="1200">
                          <a:solidFill>
                            <a:srgbClr val="0000FF"/>
                          </a:solidFill>
                        </a:rPr>
                        <a:t>Agree or strongly agree</a:t>
                      </a:r>
                      <a:endParaRPr sz="1200">
                        <a:solidFill>
                          <a:srgbClr val="0000FF"/>
                        </a:solidFill>
                      </a:endParaRPr>
                    </a:p>
                  </a:txBody>
                  <a:tcPr marL="91425" marR="91425" marT="91425" marB="91425"/>
                </a:tc>
                <a:tc>
                  <a:txBody>
                    <a:bodyPr/>
                    <a:lstStyle/>
                    <a:p>
                      <a:pPr marL="0" lvl="0" indent="0" algn="ctr" rtl="0">
                        <a:spcBef>
                          <a:spcPts val="0"/>
                        </a:spcBef>
                        <a:spcAft>
                          <a:spcPts val="0"/>
                        </a:spcAft>
                        <a:buNone/>
                      </a:pPr>
                      <a:r>
                        <a:rPr lang="es" sz="1200">
                          <a:solidFill>
                            <a:srgbClr val="FF0000"/>
                          </a:solidFill>
                        </a:rPr>
                        <a:t>Agree or strongly agree</a:t>
                      </a:r>
                      <a:endParaRPr sz="1200"/>
                    </a:p>
                  </a:txBody>
                  <a:tcPr marL="91425" marR="91425" marT="91425" marB="91425"/>
                </a:tc>
              </a:tr>
              <a:tr h="396200">
                <a:tc>
                  <a:txBody>
                    <a:bodyPr/>
                    <a:lstStyle/>
                    <a:p>
                      <a:pPr marL="0" lvl="0" indent="0" algn="ctr">
                        <a:spcBef>
                          <a:spcPts val="0"/>
                        </a:spcBef>
                        <a:spcAft>
                          <a:spcPts val="0"/>
                        </a:spcAft>
                        <a:buNone/>
                      </a:pPr>
                      <a:r>
                        <a:rPr lang="es" sz="1200"/>
                        <a:t>Macedonia</a:t>
                      </a:r>
                      <a:endParaRPr sz="12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s">
                          <a:solidFill>
                            <a:srgbClr val="0000FF"/>
                          </a:solidFill>
                        </a:rPr>
                        <a:t>100 %</a:t>
                      </a:r>
                      <a:endParaRPr>
                        <a:solidFill>
                          <a:srgbClr val="0000FF"/>
                        </a:solidFill>
                      </a:endParaRPr>
                    </a:p>
                  </a:txBody>
                  <a:tcPr marL="91425" marR="91425" marT="91425" marB="91425">
                    <a:lnB w="9525" cap="flat" cmpd="sng">
                      <a:solidFill>
                        <a:srgbClr val="9E9E9E"/>
                      </a:solidFill>
                      <a:prstDash val="solid"/>
                      <a:round/>
                      <a:headEnd type="none" w="sm" len="sm"/>
                      <a:tailEnd type="none" w="sm" len="sm"/>
                    </a:lnB>
                    <a:solidFill>
                      <a:schemeClr val="accent4"/>
                    </a:solidFill>
                  </a:tcPr>
                </a:tc>
                <a:tc>
                  <a:txBody>
                    <a:bodyPr/>
                    <a:lstStyle/>
                    <a:p>
                      <a:pPr marL="0" lvl="0" indent="0" algn="ctr">
                        <a:spcBef>
                          <a:spcPts val="0"/>
                        </a:spcBef>
                        <a:spcAft>
                          <a:spcPts val="0"/>
                        </a:spcAft>
                        <a:buNone/>
                      </a:pPr>
                      <a:r>
                        <a:rPr lang="es">
                          <a:solidFill>
                            <a:srgbClr val="FF0000"/>
                          </a:solidFill>
                        </a:rPr>
                        <a:t>44,6 %</a:t>
                      </a:r>
                      <a:endParaRPr>
                        <a:solidFill>
                          <a:srgbClr val="FF0000"/>
                        </a:solidFill>
                      </a:endParaRPr>
                    </a:p>
                  </a:txBody>
                  <a:tcPr marL="91425" marR="91425" marT="91425" marB="91425">
                    <a:lnB w="9525" cap="flat" cmpd="sng">
                      <a:solidFill>
                        <a:srgbClr val="9E9E9E"/>
                      </a:solidFill>
                      <a:prstDash val="solid"/>
                      <a:round/>
                      <a:headEnd type="none" w="sm" len="sm"/>
                      <a:tailEnd type="none" w="sm" len="sm"/>
                    </a:lnB>
                    <a:solidFill>
                      <a:schemeClr val="accent4"/>
                    </a:solidFill>
                  </a:tcPr>
                </a:tc>
              </a:tr>
              <a:tr h="396200">
                <a:tc>
                  <a:txBody>
                    <a:bodyPr/>
                    <a:lstStyle/>
                    <a:p>
                      <a:pPr marL="0" lvl="0" indent="0" algn="ctr" rtl="0">
                        <a:spcBef>
                          <a:spcPts val="0"/>
                        </a:spcBef>
                        <a:spcAft>
                          <a:spcPts val="0"/>
                        </a:spcAft>
                        <a:buNone/>
                      </a:pPr>
                      <a:r>
                        <a:rPr lang="es" sz="1200"/>
                        <a:t>Spain</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81,4 %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24,2 %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Cyprus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81,5 %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29,6 %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Italy</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65,9 %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20,9 %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a:spcBef>
                          <a:spcPts val="0"/>
                        </a:spcBef>
                        <a:spcAft>
                          <a:spcPts val="0"/>
                        </a:spcAft>
                        <a:buNone/>
                      </a:pPr>
                      <a:r>
                        <a:rPr lang="es" sz="1200"/>
                        <a:t>Croatia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s">
                          <a:solidFill>
                            <a:srgbClr val="0000FF"/>
                          </a:solidFill>
                        </a:rPr>
                        <a:t>59 %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31 %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Romania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4 %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s">
                          <a:solidFill>
                            <a:srgbClr val="FF0000"/>
                          </a:solidFill>
                        </a:rPr>
                        <a:t>37 %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 sz="2200" b="0" i="1">
                <a:solidFill>
                  <a:srgbClr val="0000FF"/>
                </a:solidFill>
              </a:rPr>
              <a:t>I believe that my teachers are culturally respectful</a:t>
            </a:r>
            <a:endParaRPr sz="2200" b="0" i="1">
              <a:solidFill>
                <a:srgbClr val="0000FF"/>
              </a:solidFill>
            </a:endParaRPr>
          </a:p>
          <a:p>
            <a:pPr marL="0" lvl="0" indent="0" rtl="0">
              <a:spcBef>
                <a:spcPts val="0"/>
              </a:spcBef>
              <a:spcAft>
                <a:spcPts val="0"/>
              </a:spcAft>
              <a:buNone/>
            </a:pPr>
            <a:r>
              <a:rPr lang="es" sz="2200" b="0" i="1">
                <a:solidFill>
                  <a:srgbClr val="FF0000"/>
                </a:solidFill>
              </a:rPr>
              <a:t>I believe my classmates are culturally respectful</a:t>
            </a:r>
            <a:endParaRPr sz="2200" b="0" i="1">
              <a:solidFill>
                <a:srgbClr val="FF0000"/>
              </a:solidFill>
            </a:endParaRPr>
          </a:p>
        </p:txBody>
      </p:sp>
      <p:graphicFrame>
        <p:nvGraphicFramePr>
          <p:cNvPr id="309" name="Shape 309"/>
          <p:cNvGraphicFramePr/>
          <p:nvPr>
            <p:extLst>
              <p:ext uri="{D42A27DB-BD31-4B8C-83A1-F6EECF244321}">
                <p14:modId xmlns:p14="http://schemas.microsoft.com/office/powerpoint/2010/main" val="2357885308"/>
              </p:ext>
            </p:extLst>
          </p:nvPr>
        </p:nvGraphicFramePr>
        <p:xfrm>
          <a:off x="1992250" y="1881625"/>
          <a:ext cx="5653600" cy="2787334"/>
        </p:xfrm>
        <a:graphic>
          <a:graphicData uri="http://schemas.openxmlformats.org/drawingml/2006/table">
            <a:tbl>
              <a:tblPr>
                <a:noFill/>
                <a:tableStyleId>{5BBF9049-1E2E-4BA5-860D-F398F2893C7E}</a:tableStyleId>
              </a:tblPr>
              <a:tblGrid>
                <a:gridCol w="1197600"/>
                <a:gridCol w="2218800"/>
                <a:gridCol w="2237200"/>
              </a:tblGrid>
              <a:tr h="410075">
                <a:tc>
                  <a:txBody>
                    <a:bodyPr/>
                    <a:lstStyle/>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None/>
                      </a:pPr>
                      <a:r>
                        <a:rPr lang="es" sz="1200">
                          <a:solidFill>
                            <a:srgbClr val="0000FF"/>
                          </a:solidFill>
                        </a:rPr>
                        <a:t>Agree or strongly agree</a:t>
                      </a:r>
                      <a:endParaRPr sz="1200">
                        <a:solidFill>
                          <a:srgbClr val="0000FF"/>
                        </a:solidFill>
                      </a:endParaRPr>
                    </a:p>
                  </a:txBody>
                  <a:tcPr marL="91425" marR="91425" marT="91425" marB="91425"/>
                </a:tc>
                <a:tc>
                  <a:txBody>
                    <a:bodyPr/>
                    <a:lstStyle/>
                    <a:p>
                      <a:pPr marL="0" lvl="0" indent="0" algn="ctr" rtl="0">
                        <a:spcBef>
                          <a:spcPts val="0"/>
                        </a:spcBef>
                        <a:spcAft>
                          <a:spcPts val="0"/>
                        </a:spcAft>
                        <a:buNone/>
                      </a:pPr>
                      <a:r>
                        <a:rPr lang="es" sz="1200">
                          <a:solidFill>
                            <a:srgbClr val="FF0000"/>
                          </a:solidFill>
                        </a:rPr>
                        <a:t>Agree or strongly agree</a:t>
                      </a:r>
                      <a:endParaRPr sz="1200"/>
                    </a:p>
                  </a:txBody>
                  <a:tcPr marL="91425" marR="91425" marT="91425" marB="91425"/>
                </a:tc>
              </a:tr>
              <a:tr h="396200">
                <a:tc>
                  <a:txBody>
                    <a:bodyPr/>
                    <a:lstStyle/>
                    <a:p>
                      <a:pPr marL="0" lvl="0" indent="0" algn="ctr" rtl="0">
                        <a:spcBef>
                          <a:spcPts val="0"/>
                        </a:spcBef>
                        <a:spcAft>
                          <a:spcPts val="0"/>
                        </a:spcAft>
                        <a:buNone/>
                      </a:pPr>
                      <a:r>
                        <a:rPr lang="es" sz="1200"/>
                        <a:t>Macedonia</a:t>
                      </a:r>
                      <a:endParaRPr sz="12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96,4 %</a:t>
                      </a:r>
                      <a:endParaRPr>
                        <a:solidFill>
                          <a:srgbClr val="0000FF"/>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98,2 %</a:t>
                      </a:r>
                      <a:endParaRPr>
                        <a:solidFill>
                          <a:srgbClr val="FF0000"/>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r>
              <a:tr h="396200">
                <a:tc>
                  <a:txBody>
                    <a:bodyPr/>
                    <a:lstStyle/>
                    <a:p>
                      <a:pPr marL="0" lvl="0" indent="0" algn="ctr" rtl="0">
                        <a:spcBef>
                          <a:spcPts val="0"/>
                        </a:spcBef>
                        <a:spcAft>
                          <a:spcPts val="0"/>
                        </a:spcAft>
                        <a:buNone/>
                      </a:pPr>
                      <a:r>
                        <a:rPr lang="es" sz="1200"/>
                        <a:t>Spain</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dirty="0">
                          <a:solidFill>
                            <a:srgbClr val="0000FF"/>
                          </a:solidFill>
                        </a:rPr>
                        <a:t>79,3 %</a:t>
                      </a:r>
                      <a:endParaRPr dirty="0">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74,7 %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Cyprus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90,1 %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81,5 %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Italy</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95,4 %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95,4 %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Croatia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92 %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79 %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Romania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99 %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ES_tradnl" dirty="0" smtClean="0">
                          <a:solidFill>
                            <a:srgbClr val="FF0000"/>
                          </a:solidFill>
                        </a:rPr>
                        <a:t>97</a:t>
                      </a:r>
                      <a:r>
                        <a:rPr lang="es" dirty="0" smtClean="0">
                          <a:solidFill>
                            <a:srgbClr val="FF0000"/>
                          </a:solidFill>
                        </a:rPr>
                        <a:t> </a:t>
                      </a:r>
                      <a:r>
                        <a:rPr lang="es" dirty="0">
                          <a:solidFill>
                            <a:srgbClr val="FF0000"/>
                          </a:solidFill>
                        </a:rPr>
                        <a:t>%</a:t>
                      </a:r>
                      <a:endParaRPr dirty="0">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 sz="1800" b="0" i="1">
                <a:solidFill>
                  <a:srgbClr val="0000FF"/>
                </a:solidFill>
              </a:rPr>
              <a:t>I feel comfortable expressing my religious beliefs in my school</a:t>
            </a:r>
            <a:endParaRPr sz="1800" b="0" i="1">
              <a:solidFill>
                <a:srgbClr val="0000FF"/>
              </a:solidFill>
            </a:endParaRPr>
          </a:p>
          <a:p>
            <a:pPr marL="0" lvl="0" indent="0" rtl="0">
              <a:spcBef>
                <a:spcPts val="0"/>
              </a:spcBef>
              <a:spcAft>
                <a:spcPts val="0"/>
              </a:spcAft>
              <a:buNone/>
            </a:pPr>
            <a:r>
              <a:rPr lang="es" sz="1800" b="0" i="1">
                <a:solidFill>
                  <a:srgbClr val="FF0000"/>
                </a:solidFill>
              </a:rPr>
              <a:t>I feel uncomfortable with students visibly displaying their religious beliefs</a:t>
            </a:r>
            <a:endParaRPr sz="1800" b="0" i="1">
              <a:solidFill>
                <a:srgbClr val="FF0000"/>
              </a:solidFill>
            </a:endParaRPr>
          </a:p>
        </p:txBody>
      </p:sp>
      <p:graphicFrame>
        <p:nvGraphicFramePr>
          <p:cNvPr id="315" name="Shape 315"/>
          <p:cNvGraphicFramePr/>
          <p:nvPr/>
        </p:nvGraphicFramePr>
        <p:xfrm>
          <a:off x="1992250" y="1881625"/>
          <a:ext cx="5653600" cy="2787334"/>
        </p:xfrm>
        <a:graphic>
          <a:graphicData uri="http://schemas.openxmlformats.org/drawingml/2006/table">
            <a:tbl>
              <a:tblPr>
                <a:noFill/>
                <a:tableStyleId>{5BBF9049-1E2E-4BA5-860D-F398F2893C7E}</a:tableStyleId>
              </a:tblPr>
              <a:tblGrid>
                <a:gridCol w="1197600"/>
                <a:gridCol w="2218800"/>
                <a:gridCol w="2237200"/>
              </a:tblGrid>
              <a:tr h="410075">
                <a:tc>
                  <a:txBody>
                    <a:bodyPr/>
                    <a:lstStyle/>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None/>
                      </a:pPr>
                      <a:r>
                        <a:rPr lang="es" sz="1200">
                          <a:solidFill>
                            <a:srgbClr val="0000FF"/>
                          </a:solidFill>
                        </a:rPr>
                        <a:t>Disagree or strongly disagree</a:t>
                      </a:r>
                      <a:endParaRPr sz="1200">
                        <a:solidFill>
                          <a:srgbClr val="0000FF"/>
                        </a:solidFill>
                      </a:endParaRPr>
                    </a:p>
                  </a:txBody>
                  <a:tcPr marL="91425" marR="91425" marT="91425" marB="91425"/>
                </a:tc>
                <a:tc>
                  <a:txBody>
                    <a:bodyPr/>
                    <a:lstStyle/>
                    <a:p>
                      <a:pPr marL="0" lvl="0" indent="0" algn="ctr" rtl="0">
                        <a:spcBef>
                          <a:spcPts val="0"/>
                        </a:spcBef>
                        <a:spcAft>
                          <a:spcPts val="0"/>
                        </a:spcAft>
                        <a:buNone/>
                      </a:pPr>
                      <a:r>
                        <a:rPr lang="es" sz="1200">
                          <a:solidFill>
                            <a:srgbClr val="FF0000"/>
                          </a:solidFill>
                        </a:rPr>
                        <a:t>Agree or strongly agree</a:t>
                      </a:r>
                      <a:endParaRPr sz="1200"/>
                    </a:p>
                  </a:txBody>
                  <a:tcPr marL="91425" marR="91425" marT="91425" marB="91425"/>
                </a:tc>
              </a:tr>
              <a:tr h="396200">
                <a:tc>
                  <a:txBody>
                    <a:bodyPr/>
                    <a:lstStyle/>
                    <a:p>
                      <a:pPr marL="0" lvl="0" indent="0" algn="ctr" rtl="0">
                        <a:spcBef>
                          <a:spcPts val="0"/>
                        </a:spcBef>
                        <a:spcAft>
                          <a:spcPts val="0"/>
                        </a:spcAft>
                        <a:buNone/>
                      </a:pPr>
                      <a:r>
                        <a:rPr lang="es" sz="1200"/>
                        <a:t>Macedonia</a:t>
                      </a:r>
                      <a:endParaRPr sz="12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0 %</a:t>
                      </a:r>
                      <a:endParaRPr>
                        <a:solidFill>
                          <a:srgbClr val="0000FF"/>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16,1 %</a:t>
                      </a:r>
                      <a:endParaRPr>
                        <a:solidFill>
                          <a:srgbClr val="FF0000"/>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r>
              <a:tr h="396200">
                <a:tc>
                  <a:txBody>
                    <a:bodyPr/>
                    <a:lstStyle/>
                    <a:p>
                      <a:pPr marL="0" lvl="0" indent="0" algn="ctr" rtl="0">
                        <a:spcBef>
                          <a:spcPts val="0"/>
                        </a:spcBef>
                        <a:spcAft>
                          <a:spcPts val="0"/>
                        </a:spcAft>
                        <a:buNone/>
                      </a:pPr>
                      <a:r>
                        <a:rPr lang="es" sz="1200"/>
                        <a:t>Spain</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27,1 %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s">
                          <a:solidFill>
                            <a:srgbClr val="FF0000"/>
                          </a:solidFill>
                        </a:rPr>
                        <a:t>14,9 %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Cyprus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18,5 %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28,4 %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r>
              <a:tr h="396200">
                <a:tc>
                  <a:txBody>
                    <a:bodyPr/>
                    <a:lstStyle/>
                    <a:p>
                      <a:pPr marL="0" lvl="0" indent="0" algn="ctr" rtl="0">
                        <a:spcBef>
                          <a:spcPts val="0"/>
                        </a:spcBef>
                        <a:spcAft>
                          <a:spcPts val="0"/>
                        </a:spcAft>
                        <a:buNone/>
                      </a:pPr>
                      <a:r>
                        <a:rPr lang="es" sz="1200"/>
                        <a:t>Italy</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6,9 %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11,4 %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Croatia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11 %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29 %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Romania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15 %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2 %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 sz="1600" b="0" i="1">
                <a:solidFill>
                  <a:srgbClr val="0000FF"/>
                </a:solidFill>
              </a:rPr>
              <a:t>I believe my classmates must speak the native language of the country we are in</a:t>
            </a:r>
            <a:endParaRPr sz="1600" b="0" i="1">
              <a:solidFill>
                <a:srgbClr val="0000FF"/>
              </a:solidFill>
            </a:endParaRPr>
          </a:p>
          <a:p>
            <a:pPr marL="0" lvl="0" indent="0" rtl="0">
              <a:spcBef>
                <a:spcPts val="0"/>
              </a:spcBef>
              <a:spcAft>
                <a:spcPts val="0"/>
              </a:spcAft>
              <a:buNone/>
            </a:pPr>
            <a:r>
              <a:rPr lang="es" sz="1600" b="0" i="1">
                <a:solidFill>
                  <a:srgbClr val="FF0000"/>
                </a:solidFill>
              </a:rPr>
              <a:t>My classmates should adapt to the culture of the country they are in</a:t>
            </a:r>
            <a:endParaRPr sz="1600" b="0" i="1">
              <a:solidFill>
                <a:srgbClr val="FF0000"/>
              </a:solidFill>
            </a:endParaRPr>
          </a:p>
        </p:txBody>
      </p:sp>
      <p:graphicFrame>
        <p:nvGraphicFramePr>
          <p:cNvPr id="321" name="Shape 321"/>
          <p:cNvGraphicFramePr/>
          <p:nvPr>
            <p:extLst>
              <p:ext uri="{D42A27DB-BD31-4B8C-83A1-F6EECF244321}">
                <p14:modId xmlns:p14="http://schemas.microsoft.com/office/powerpoint/2010/main" val="919883065"/>
              </p:ext>
            </p:extLst>
          </p:nvPr>
        </p:nvGraphicFramePr>
        <p:xfrm>
          <a:off x="1992250" y="1881625"/>
          <a:ext cx="5653600" cy="2787334"/>
        </p:xfrm>
        <a:graphic>
          <a:graphicData uri="http://schemas.openxmlformats.org/drawingml/2006/table">
            <a:tbl>
              <a:tblPr>
                <a:noFill/>
                <a:tableStyleId>{5BBF9049-1E2E-4BA5-860D-F398F2893C7E}</a:tableStyleId>
              </a:tblPr>
              <a:tblGrid>
                <a:gridCol w="1197600"/>
                <a:gridCol w="2218800"/>
                <a:gridCol w="2237200"/>
              </a:tblGrid>
              <a:tr h="410075">
                <a:tc>
                  <a:txBody>
                    <a:bodyPr/>
                    <a:lstStyle/>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None/>
                      </a:pPr>
                      <a:r>
                        <a:rPr lang="es" sz="1200">
                          <a:solidFill>
                            <a:srgbClr val="0000FF"/>
                          </a:solidFill>
                        </a:rPr>
                        <a:t>Agree or strongly agree</a:t>
                      </a:r>
                      <a:endParaRPr sz="1200">
                        <a:solidFill>
                          <a:srgbClr val="0000FF"/>
                        </a:solidFill>
                      </a:endParaRPr>
                    </a:p>
                  </a:txBody>
                  <a:tcPr marL="91425" marR="91425" marT="91425" marB="91425"/>
                </a:tc>
                <a:tc>
                  <a:txBody>
                    <a:bodyPr/>
                    <a:lstStyle/>
                    <a:p>
                      <a:pPr marL="0" lvl="0" indent="0" algn="ctr" rtl="0">
                        <a:spcBef>
                          <a:spcPts val="0"/>
                        </a:spcBef>
                        <a:spcAft>
                          <a:spcPts val="0"/>
                        </a:spcAft>
                        <a:buNone/>
                      </a:pPr>
                      <a:r>
                        <a:rPr lang="es" sz="1200">
                          <a:solidFill>
                            <a:srgbClr val="FF0000"/>
                          </a:solidFill>
                        </a:rPr>
                        <a:t>Agree or strongly agree</a:t>
                      </a:r>
                      <a:endParaRPr sz="1200"/>
                    </a:p>
                  </a:txBody>
                  <a:tcPr marL="91425" marR="91425" marT="91425" marB="91425"/>
                </a:tc>
              </a:tr>
              <a:tr h="396200">
                <a:tc>
                  <a:txBody>
                    <a:bodyPr/>
                    <a:lstStyle/>
                    <a:p>
                      <a:pPr marL="0" lvl="0" indent="0" algn="ctr" rtl="0">
                        <a:spcBef>
                          <a:spcPts val="0"/>
                        </a:spcBef>
                        <a:spcAft>
                          <a:spcPts val="0"/>
                        </a:spcAft>
                        <a:buNone/>
                      </a:pPr>
                      <a:r>
                        <a:rPr lang="es" sz="1200"/>
                        <a:t>Macedonia</a:t>
                      </a:r>
                      <a:endParaRPr sz="12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28,5 %</a:t>
                      </a:r>
                      <a:endParaRPr>
                        <a:solidFill>
                          <a:srgbClr val="0000FF"/>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78,6 %</a:t>
                      </a:r>
                      <a:endParaRPr>
                        <a:solidFill>
                          <a:srgbClr val="FF0000"/>
                        </a:solidFill>
                      </a:endParaRPr>
                    </a:p>
                  </a:txBody>
                  <a:tcPr marL="91425" marR="91425" marT="91425" marB="91425">
                    <a:lnB w="9525" cap="flat" cmpd="sng">
                      <a:solidFill>
                        <a:srgbClr val="9E9E9E"/>
                      </a:solidFill>
                      <a:prstDash val="solid"/>
                      <a:round/>
                      <a:headEnd type="none" w="sm" len="sm"/>
                      <a:tailEnd type="none" w="sm" len="sm"/>
                    </a:lnB>
                    <a:solidFill>
                      <a:schemeClr val="accent4"/>
                    </a:solidFill>
                  </a:tcPr>
                </a:tc>
              </a:tr>
              <a:tr h="396200">
                <a:tc>
                  <a:txBody>
                    <a:bodyPr/>
                    <a:lstStyle/>
                    <a:p>
                      <a:pPr marL="0" lvl="0" indent="0" algn="ctr" rtl="0">
                        <a:spcBef>
                          <a:spcPts val="0"/>
                        </a:spcBef>
                        <a:spcAft>
                          <a:spcPts val="0"/>
                        </a:spcAft>
                        <a:buNone/>
                      </a:pPr>
                      <a:r>
                        <a:rPr lang="es" sz="1200"/>
                        <a:t>Spain</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36,8 %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43 %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Cyprus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34,5 %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28,4 %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Italy</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13,7 %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 60 %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Croatia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67 %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s">
                          <a:solidFill>
                            <a:srgbClr val="FF0000"/>
                          </a:solidFill>
                        </a:rPr>
                        <a:t>57 %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r>
              <a:tr h="396200">
                <a:tc>
                  <a:txBody>
                    <a:bodyPr/>
                    <a:lstStyle/>
                    <a:p>
                      <a:pPr marL="0" lvl="0" indent="0" algn="ctr" rtl="0">
                        <a:spcBef>
                          <a:spcPts val="0"/>
                        </a:spcBef>
                        <a:spcAft>
                          <a:spcPts val="0"/>
                        </a:spcAft>
                        <a:buNone/>
                      </a:pPr>
                      <a:r>
                        <a:rPr lang="es" sz="1200"/>
                        <a:t>Romania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ES_tradnl" dirty="0" smtClean="0">
                          <a:solidFill>
                            <a:srgbClr val="0000FF"/>
                          </a:solidFill>
                        </a:rPr>
                        <a:t>98</a:t>
                      </a:r>
                      <a:r>
                        <a:rPr lang="es" dirty="0" smtClean="0">
                          <a:solidFill>
                            <a:srgbClr val="0000FF"/>
                          </a:solidFill>
                        </a:rPr>
                        <a:t> </a:t>
                      </a:r>
                      <a:r>
                        <a:rPr lang="es" dirty="0">
                          <a:solidFill>
                            <a:srgbClr val="0000FF"/>
                          </a:solidFill>
                        </a:rPr>
                        <a:t>%</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s" dirty="0">
                          <a:solidFill>
                            <a:srgbClr val="FF0000"/>
                          </a:solidFill>
                        </a:rPr>
                        <a:t>95 %</a:t>
                      </a:r>
                      <a:endParaRPr dirty="0">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s" sz="1600" b="0" i="1">
                <a:solidFill>
                  <a:srgbClr val="0000FF"/>
                </a:solidFill>
              </a:rPr>
              <a:t>I have seen my classmates been intolerant to other cultures and I have done nothing about it or joined in</a:t>
            </a:r>
            <a:endParaRPr sz="1600" b="0" i="1">
              <a:solidFill>
                <a:srgbClr val="0000FF"/>
              </a:solidFill>
            </a:endParaRPr>
          </a:p>
          <a:p>
            <a:pPr marL="0" lvl="0" indent="0" rtl="0">
              <a:spcBef>
                <a:spcPts val="0"/>
              </a:spcBef>
              <a:spcAft>
                <a:spcPts val="0"/>
              </a:spcAft>
              <a:buNone/>
            </a:pPr>
            <a:r>
              <a:rPr lang="es" sz="1600" b="0" i="1">
                <a:solidFill>
                  <a:srgbClr val="FF0000"/>
                </a:solidFill>
              </a:rPr>
              <a:t>At school, it is common to see a culturally diverse group of friends</a:t>
            </a:r>
            <a:endParaRPr sz="1600" b="0" i="1">
              <a:solidFill>
                <a:srgbClr val="FF0000"/>
              </a:solidFill>
            </a:endParaRPr>
          </a:p>
        </p:txBody>
      </p:sp>
      <p:graphicFrame>
        <p:nvGraphicFramePr>
          <p:cNvPr id="327" name="Shape 327"/>
          <p:cNvGraphicFramePr/>
          <p:nvPr/>
        </p:nvGraphicFramePr>
        <p:xfrm>
          <a:off x="1992250" y="1881625"/>
          <a:ext cx="5653600" cy="2787334"/>
        </p:xfrm>
        <a:graphic>
          <a:graphicData uri="http://schemas.openxmlformats.org/drawingml/2006/table">
            <a:tbl>
              <a:tblPr>
                <a:noFill/>
                <a:tableStyleId>{5BBF9049-1E2E-4BA5-860D-F398F2893C7E}</a:tableStyleId>
              </a:tblPr>
              <a:tblGrid>
                <a:gridCol w="1197600"/>
                <a:gridCol w="2218800"/>
                <a:gridCol w="2237200"/>
              </a:tblGrid>
              <a:tr h="410075">
                <a:tc>
                  <a:txBody>
                    <a:bodyPr/>
                    <a:lstStyle/>
                    <a:p>
                      <a:pPr marL="0" lvl="0" indent="0" algn="ctr" rtl="0">
                        <a:spcBef>
                          <a:spcPts val="0"/>
                        </a:spcBef>
                        <a:spcAft>
                          <a:spcPts val="0"/>
                        </a:spcAft>
                        <a:buNone/>
                      </a:pPr>
                      <a:endParaRPr sz="1200"/>
                    </a:p>
                  </a:txBody>
                  <a:tcPr marL="91425" marR="91425" marT="91425" marB="91425"/>
                </a:tc>
                <a:tc>
                  <a:txBody>
                    <a:bodyPr/>
                    <a:lstStyle/>
                    <a:p>
                      <a:pPr marL="0" lvl="0" indent="0" algn="ctr" rtl="0">
                        <a:spcBef>
                          <a:spcPts val="0"/>
                        </a:spcBef>
                        <a:spcAft>
                          <a:spcPts val="0"/>
                        </a:spcAft>
                        <a:buNone/>
                      </a:pPr>
                      <a:r>
                        <a:rPr lang="es" sz="1200">
                          <a:solidFill>
                            <a:srgbClr val="0000FF"/>
                          </a:solidFill>
                        </a:rPr>
                        <a:t>Agree or strongly agree</a:t>
                      </a:r>
                      <a:endParaRPr sz="1200">
                        <a:solidFill>
                          <a:srgbClr val="0000FF"/>
                        </a:solidFill>
                      </a:endParaRPr>
                    </a:p>
                  </a:txBody>
                  <a:tcPr marL="91425" marR="91425" marT="91425" marB="91425"/>
                </a:tc>
                <a:tc>
                  <a:txBody>
                    <a:bodyPr/>
                    <a:lstStyle/>
                    <a:p>
                      <a:pPr marL="0" lvl="0" indent="0" algn="ctr" rtl="0">
                        <a:spcBef>
                          <a:spcPts val="0"/>
                        </a:spcBef>
                        <a:spcAft>
                          <a:spcPts val="0"/>
                        </a:spcAft>
                        <a:buNone/>
                      </a:pPr>
                      <a:r>
                        <a:rPr lang="es" sz="1200">
                          <a:solidFill>
                            <a:srgbClr val="FF0000"/>
                          </a:solidFill>
                        </a:rPr>
                        <a:t>Agree or strongly agree</a:t>
                      </a:r>
                      <a:endParaRPr sz="1200"/>
                    </a:p>
                  </a:txBody>
                  <a:tcPr marL="91425" marR="91425" marT="91425" marB="91425"/>
                </a:tc>
              </a:tr>
              <a:tr h="396200">
                <a:tc>
                  <a:txBody>
                    <a:bodyPr/>
                    <a:lstStyle/>
                    <a:p>
                      <a:pPr marL="0" lvl="0" indent="0" algn="ctr" rtl="0">
                        <a:spcBef>
                          <a:spcPts val="0"/>
                        </a:spcBef>
                        <a:spcAft>
                          <a:spcPts val="0"/>
                        </a:spcAft>
                        <a:buNone/>
                      </a:pPr>
                      <a:r>
                        <a:rPr lang="es" sz="1200"/>
                        <a:t>Macedonia</a:t>
                      </a:r>
                      <a:endParaRPr sz="12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8,9 %</a:t>
                      </a:r>
                      <a:endParaRPr>
                        <a:solidFill>
                          <a:srgbClr val="0000FF"/>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98.2 %</a:t>
                      </a:r>
                      <a:endParaRPr>
                        <a:solidFill>
                          <a:srgbClr val="FF0000"/>
                        </a:solidFill>
                      </a:endParaRPr>
                    </a:p>
                  </a:txBody>
                  <a:tcPr marL="91425" marR="91425" marT="91425" marB="91425">
                    <a:lnB w="9525" cap="flat" cmpd="sng">
                      <a:solidFill>
                        <a:srgbClr val="9E9E9E"/>
                      </a:solidFill>
                      <a:prstDash val="solid"/>
                      <a:round/>
                      <a:headEnd type="none" w="sm" len="sm"/>
                      <a:tailEnd type="none" w="sm" len="sm"/>
                    </a:lnB>
                    <a:solidFill>
                      <a:schemeClr val="lt1"/>
                    </a:solidFill>
                  </a:tcPr>
                </a:tc>
              </a:tr>
              <a:tr h="396200">
                <a:tc>
                  <a:txBody>
                    <a:bodyPr/>
                    <a:lstStyle/>
                    <a:p>
                      <a:pPr marL="0" lvl="0" indent="0" algn="ctr" rtl="0">
                        <a:spcBef>
                          <a:spcPts val="0"/>
                        </a:spcBef>
                        <a:spcAft>
                          <a:spcPts val="0"/>
                        </a:spcAft>
                        <a:buNone/>
                      </a:pPr>
                      <a:r>
                        <a:rPr lang="es" sz="1200"/>
                        <a:t>Spain</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20,3 %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66,6 %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Cyprus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19,8 %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69,1 %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Italy</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6,8 %</a:t>
                      </a:r>
                      <a:endParaRPr>
                        <a:solidFill>
                          <a:srgbClr val="0000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FF0000"/>
                          </a:solidFill>
                        </a:rPr>
                        <a:t>43,2 %</a:t>
                      </a:r>
                      <a:endParaRPr>
                        <a:solidFill>
                          <a:srgbClr val="FF0000"/>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6200">
                <a:tc>
                  <a:txBody>
                    <a:bodyPr/>
                    <a:lstStyle/>
                    <a:p>
                      <a:pPr marL="0" lvl="0" indent="0" algn="ctr" rtl="0">
                        <a:spcBef>
                          <a:spcPts val="0"/>
                        </a:spcBef>
                        <a:spcAft>
                          <a:spcPts val="0"/>
                        </a:spcAft>
                        <a:buNone/>
                      </a:pPr>
                      <a:r>
                        <a:rPr lang="es" sz="1200"/>
                        <a:t>Croatia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
                          <a:solidFill>
                            <a:srgbClr val="0000FF"/>
                          </a:solidFill>
                        </a:rPr>
                        <a:t>16 %</a:t>
                      </a:r>
                      <a:endParaRPr>
                        <a:solidFill>
                          <a:srgbClr val="0000FF"/>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s">
                          <a:solidFill>
                            <a:srgbClr val="FF0000"/>
                          </a:solidFill>
                        </a:rPr>
                        <a:t>44 %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lt1"/>
                    </a:solidFill>
                  </a:tcPr>
                </a:tc>
              </a:tr>
              <a:tr h="396200">
                <a:tc>
                  <a:txBody>
                    <a:bodyPr/>
                    <a:lstStyle/>
                    <a:p>
                      <a:pPr marL="0" lvl="0" indent="0" algn="ctr" rtl="0">
                        <a:spcBef>
                          <a:spcPts val="0"/>
                        </a:spcBef>
                        <a:spcAft>
                          <a:spcPts val="0"/>
                        </a:spcAft>
                        <a:buNone/>
                      </a:pPr>
                      <a:r>
                        <a:rPr lang="es" sz="1200"/>
                        <a:t>Romania</a:t>
                      </a:r>
                      <a:endParaRPr sz="120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s">
                          <a:solidFill>
                            <a:srgbClr val="0000FF"/>
                          </a:solidFill>
                        </a:rPr>
                        <a:t>50 %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c>
                  <a:txBody>
                    <a:bodyPr/>
                    <a:lstStyle/>
                    <a:p>
                      <a:pPr marL="0" lvl="0" indent="0" algn="ctr" rtl="0">
                        <a:spcBef>
                          <a:spcPts val="0"/>
                        </a:spcBef>
                        <a:spcAft>
                          <a:spcPts val="0"/>
                        </a:spcAft>
                        <a:buNone/>
                      </a:pPr>
                      <a:r>
                        <a:rPr lang="es">
                          <a:solidFill>
                            <a:srgbClr val="FF0000"/>
                          </a:solidFill>
                        </a:rPr>
                        <a:t>1 %</a:t>
                      </a:r>
                      <a:endParaRPr>
                        <a:solidFill>
                          <a:srgbClr val="FF0000"/>
                        </a:solidFill>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chemeClr val="accent4"/>
                    </a:solidFill>
                  </a:tcPr>
                </a:tc>
              </a:tr>
            </a:tbl>
          </a:graphicData>
        </a:graphic>
      </p:graphicFrame>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653</Words>
  <Application>Microsoft Macintosh PowerPoint</Application>
  <PresentationFormat>On-screen Show (16:9)</PresentationFormat>
  <Paragraphs>157</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Nunito</vt:lpstr>
      <vt:lpstr>Maven Pro</vt:lpstr>
      <vt:lpstr>Momentum</vt:lpstr>
      <vt:lpstr>PowerPoint Presentation</vt:lpstr>
      <vt:lpstr>First of all, some caveats...</vt:lpstr>
      <vt:lpstr>I characterize myself as a migrant</vt:lpstr>
      <vt:lpstr>There is a large cultural diversity of students in my school</vt:lpstr>
      <vt:lpstr>There is value in having cultural and racial diversity in my school There should be cultural and racial diversity by my school does not need it</vt:lpstr>
      <vt:lpstr>I believe that my teachers are culturally respectful I believe my classmates are culturally respectful</vt:lpstr>
      <vt:lpstr>I feel comfortable expressing my religious beliefs in my school I feel uncomfortable with students visibly displaying their religious beliefs</vt:lpstr>
      <vt:lpstr>I believe my classmates must speak the native language of the country we are in My classmates should adapt to the culture of the country they are in</vt:lpstr>
      <vt:lpstr>I have seen my classmates been intolerant to other cultures and I have done nothing about it or joined in At school, it is common to see a culturally diverse group of friends</vt:lpstr>
      <vt:lpstr>My male classmates are smarter than my female classmates My male classmates are given more opportunities than my female classmates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2018-04-07T09:40:37Z</dcterms:modified>
</cp:coreProperties>
</file>